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vml" ContentType="application/vnd.openxmlformats-officedocument.vmlDrawing"/>
  <Default Extension="avi" ContentType="video/x-msvide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63" r:id="rId2"/>
    <p:sldId id="264" r:id="rId3"/>
    <p:sldId id="286" r:id="rId4"/>
    <p:sldId id="289" r:id="rId5"/>
    <p:sldId id="293" r:id="rId6"/>
    <p:sldId id="294" r:id="rId7"/>
    <p:sldId id="295" r:id="rId8"/>
    <p:sldId id="297" r:id="rId9"/>
    <p:sldId id="304" r:id="rId10"/>
    <p:sldId id="305" r:id="rId11"/>
    <p:sldId id="307" r:id="rId12"/>
    <p:sldId id="296" r:id="rId13"/>
    <p:sldId id="303" r:id="rId14"/>
    <p:sldId id="302" r:id="rId15"/>
    <p:sldId id="278" r:id="rId16"/>
    <p:sldId id="308" r:id="rId17"/>
    <p:sldId id="279" r:id="rId18"/>
    <p:sldId id="281" r:id="rId19"/>
    <p:sldId id="298" r:id="rId20"/>
    <p:sldId id="276" r:id="rId21"/>
    <p:sldId id="299" r:id="rId22"/>
    <p:sldId id="309" r:id="rId23"/>
    <p:sldId id="283" r:id="rId24"/>
    <p:sldId id="284" r:id="rId25"/>
    <p:sldId id="310" r:id="rId26"/>
    <p:sldId id="301" r:id="rId27"/>
    <p:sldId id="300" r:id="rId28"/>
    <p:sldId id="312" r:id="rId29"/>
    <p:sldId id="313" r:id="rId30"/>
    <p:sldId id="321" r:id="rId31"/>
    <p:sldId id="323" r:id="rId32"/>
    <p:sldId id="329" r:id="rId33"/>
    <p:sldId id="330" r:id="rId34"/>
    <p:sldId id="331" r:id="rId35"/>
    <p:sldId id="324" r:id="rId36"/>
    <p:sldId id="332" r:id="rId37"/>
    <p:sldId id="314" r:id="rId38"/>
    <p:sldId id="325" r:id="rId39"/>
    <p:sldId id="315" r:id="rId40"/>
    <p:sldId id="316" r:id="rId41"/>
    <p:sldId id="317" r:id="rId42"/>
    <p:sldId id="318" r:id="rId43"/>
    <p:sldId id="319" r:id="rId44"/>
    <p:sldId id="326" r:id="rId45"/>
    <p:sldId id="320" r:id="rId46"/>
    <p:sldId id="327" r:id="rId47"/>
    <p:sldId id="328" r:id="rId48"/>
    <p:sldId id="257" r:id="rId49"/>
  </p:sldIdLst>
  <p:sldSz cx="9144000" cy="6858000" type="screen4x3"/>
  <p:notesSz cx="6858000" cy="9144000"/>
  <p:embeddedFontLst>
    <p:embeddedFont>
      <p:font typeface="楷体" panose="02010609060101010101" pitchFamily="49" charset="-122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微软雅黑" panose="020B0503020204020204" pitchFamily="34" charset="-122"/>
      <p:regular r:id="rId57"/>
      <p:bold r:id="rId58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00FF"/>
    <a:srgbClr val="FFFF00"/>
    <a:srgbClr val="00FF00"/>
    <a:srgbClr val="FF0000"/>
    <a:srgbClr val="0000FF"/>
    <a:srgbClr val="000000"/>
    <a:srgbClr val="980298"/>
    <a:srgbClr val="AA02AA"/>
    <a:srgbClr val="8B03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2" autoAdjust="0"/>
    <p:restoredTop sz="94660"/>
  </p:normalViewPr>
  <p:slideViewPr>
    <p:cSldViewPr>
      <p:cViewPr varScale="1">
        <p:scale>
          <a:sx n="71" d="100"/>
          <a:sy n="71" d="100"/>
        </p:scale>
        <p:origin x="37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6"/>
    </p:cViewPr>
  </p:sorterViewPr>
  <p:notesViewPr>
    <p:cSldViewPr>
      <p:cViewPr varScale="1">
        <p:scale>
          <a:sx n="58" d="100"/>
          <a:sy n="58" d="100"/>
        </p:scale>
        <p:origin x="25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EA31D7-714B-4BF5-84A9-F4B86F9514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AF6BC5B-FEA1-4D29-B053-C521453E6C6D}">
      <dgm:prSet/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第一节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媒体内容加密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1E1033E-CDA3-4CE9-968F-AAE1CCE5AA2D}" type="parTrans" cxnId="{F7C7D142-02B1-4098-A2B0-754FAB0E7274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AB8A37-7D6A-4875-900E-11071B4D8C98}" type="sibTrans" cxnId="{F7C7D142-02B1-4098-A2B0-754FAB0E7274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FB4CD7-D8F7-4EC3-A7A5-A289CBA81FE4}">
      <dgm:prSet/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图像加密技术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6D23F5-C1B0-4CA7-B40E-313AA9B97690}" type="parTrans" cxnId="{CCB4B94D-8F83-4A79-9219-E3057A6BD6F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BB4AAC-3B49-4CB2-8834-AE3227470E38}" type="sibTrans" cxnId="{CCB4B94D-8F83-4A79-9219-E3057A6BD6F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E65C337-85B3-4228-85E7-835C2F64AE6D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第二节 视觉密码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3C5392-72E6-4389-95B6-637D26271BAC}" type="parTrans" cxnId="{C02F15C6-1F8F-4FDF-B740-3454E6B05A1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29C0C6-5C1F-4EEB-BF0A-5C8AA77BA337}" type="sibTrans" cxnId="{C02F15C6-1F8F-4FDF-B740-3454E6B05A1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1B816F-0B8A-46B1-AF84-7CA4CA4E4520}">
      <dgm:prSet/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视频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加密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技术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EB4C453-7DEF-4718-97E0-363410A4AFB1}" type="parTrans" cxnId="{215F28D5-8680-4782-A897-3D08D318F23E}">
      <dgm:prSet/>
      <dgm:spPr/>
      <dgm:t>
        <a:bodyPr/>
        <a:lstStyle/>
        <a:p>
          <a:endParaRPr lang="zh-CN" altLang="en-US"/>
        </a:p>
      </dgm:t>
    </dgm:pt>
    <dgm:pt modelId="{53BD0893-E005-4A4C-A578-9D0D7D53F5A4}" type="sibTrans" cxnId="{215F28D5-8680-4782-A897-3D08D318F23E}">
      <dgm:prSet/>
      <dgm:spPr/>
      <dgm:t>
        <a:bodyPr/>
        <a:lstStyle/>
        <a:p>
          <a:endParaRPr lang="zh-CN" altLang="en-US"/>
        </a:p>
      </dgm:t>
    </dgm:pt>
    <dgm:pt modelId="{308D5A52-BA34-4ED7-9A0E-47960BF78B5B}">
      <dgm:prSet/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音频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加密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技术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8575D8-6770-4FB6-98F3-9D2E12D7798F}" type="parTrans" cxnId="{CF47A1D3-CE71-40AF-A6CF-C65C292FE3A1}">
      <dgm:prSet/>
      <dgm:spPr/>
      <dgm:t>
        <a:bodyPr/>
        <a:lstStyle/>
        <a:p>
          <a:endParaRPr lang="zh-CN" altLang="en-US"/>
        </a:p>
      </dgm:t>
    </dgm:pt>
    <dgm:pt modelId="{4207F2E0-EB80-4BB8-84D1-D49253C41F41}" type="sibTrans" cxnId="{CF47A1D3-CE71-40AF-A6CF-C65C292FE3A1}">
      <dgm:prSet/>
      <dgm:spPr/>
      <dgm:t>
        <a:bodyPr/>
        <a:lstStyle/>
        <a:p>
          <a:endParaRPr lang="zh-CN" altLang="en-US"/>
        </a:p>
      </dgm:t>
    </dgm:pt>
    <dgm:pt modelId="{24CC8C24-C598-4BDE-8682-79770E72ED2C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第三节 信息隐藏技术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AE5E686-9C89-4E10-9B8F-78B1A671AD27}" type="parTrans" cxnId="{9194C6DD-E006-4BCD-9558-ADF502F9B9CE}">
      <dgm:prSet/>
      <dgm:spPr/>
      <dgm:t>
        <a:bodyPr/>
        <a:lstStyle/>
        <a:p>
          <a:endParaRPr lang="zh-CN" altLang="en-US"/>
        </a:p>
      </dgm:t>
    </dgm:pt>
    <dgm:pt modelId="{81FA7B2A-D6D9-45C1-88E4-6A309D9BF264}" type="sibTrans" cxnId="{9194C6DD-E006-4BCD-9558-ADF502F9B9CE}">
      <dgm:prSet/>
      <dgm:spPr/>
      <dgm:t>
        <a:bodyPr/>
        <a:lstStyle/>
        <a:p>
          <a:endParaRPr lang="zh-CN" altLang="en-US"/>
        </a:p>
      </dgm:t>
    </dgm:pt>
    <dgm:pt modelId="{4C137A4B-85F1-46B7-B142-7A198605DFA4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数字水印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8C7D75F-DE31-4E16-96BC-BE122F61A1E0}" type="parTrans" cxnId="{F2F3946B-E581-45AA-B2C2-7756D3155938}">
      <dgm:prSet/>
      <dgm:spPr/>
      <dgm:t>
        <a:bodyPr/>
        <a:lstStyle/>
        <a:p>
          <a:endParaRPr lang="zh-CN" altLang="en-US"/>
        </a:p>
      </dgm:t>
    </dgm:pt>
    <dgm:pt modelId="{73BB509F-87BD-483A-AB5C-64CF34CC272F}" type="sibTrans" cxnId="{F2F3946B-E581-45AA-B2C2-7756D3155938}">
      <dgm:prSet/>
      <dgm:spPr/>
      <dgm:t>
        <a:bodyPr/>
        <a:lstStyle/>
        <a:p>
          <a:endParaRPr lang="zh-CN" altLang="en-US"/>
        </a:p>
      </dgm:t>
    </dgm:pt>
    <dgm:pt modelId="{F272200A-6EA3-4FAE-B3D1-65C69553BAD9}" type="pres">
      <dgm:prSet presAssocID="{7FEA31D7-714B-4BF5-84A9-F4B86F9514C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CCFBA7C-6273-4488-A6B3-8F6FB43B0809}" type="pres">
      <dgm:prSet presAssocID="{EAF6BC5B-FEA1-4D29-B053-C521453E6C6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AE550A-4637-4A1D-918F-BAD582FD94EC}" type="pres">
      <dgm:prSet presAssocID="{EAF6BC5B-FEA1-4D29-B053-C521453E6C6D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9E492B-AED3-4A21-9C7B-FD24A0EA430F}" type="pres">
      <dgm:prSet presAssocID="{9E65C337-85B3-4228-85E7-835C2F64AE6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84DFA6-FD82-47F1-9AAA-15033DEFCBCF}" type="pres">
      <dgm:prSet presAssocID="{8229C0C6-5C1F-4EEB-BF0A-5C8AA77BA337}" presName="spacer" presStyleCnt="0"/>
      <dgm:spPr/>
    </dgm:pt>
    <dgm:pt modelId="{9BD18852-8568-4F6F-86CE-3CD7618D43DF}" type="pres">
      <dgm:prSet presAssocID="{24CC8C24-C598-4BDE-8682-79770E72ED2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7F6D6F-02C8-4FA2-B845-28BCD825640D}" type="pres">
      <dgm:prSet presAssocID="{24CC8C24-C598-4BDE-8682-79770E72ED2C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4AF415-F169-4C09-B52D-3E50C72ABC02}" type="presOf" srcId="{EAF6BC5B-FEA1-4D29-B053-C521453E6C6D}" destId="{8CCFBA7C-6273-4488-A6B3-8F6FB43B0809}" srcOrd="0" destOrd="0" presId="urn:microsoft.com/office/officeart/2005/8/layout/vList2"/>
    <dgm:cxn modelId="{881738D2-DCEA-41CF-BDAC-BA27B558124A}" type="presOf" srcId="{4C137A4B-85F1-46B7-B142-7A198605DFA4}" destId="{347F6D6F-02C8-4FA2-B845-28BCD825640D}" srcOrd="0" destOrd="0" presId="urn:microsoft.com/office/officeart/2005/8/layout/vList2"/>
    <dgm:cxn modelId="{760FF1D5-9DC8-401D-B000-887CA6007159}" type="presOf" srcId="{5A1B816F-0B8A-46B1-AF84-7CA4CA4E4520}" destId="{F0AE550A-4637-4A1D-918F-BAD582FD94EC}" srcOrd="0" destOrd="1" presId="urn:microsoft.com/office/officeart/2005/8/layout/vList2"/>
    <dgm:cxn modelId="{F2F3946B-E581-45AA-B2C2-7756D3155938}" srcId="{24CC8C24-C598-4BDE-8682-79770E72ED2C}" destId="{4C137A4B-85F1-46B7-B142-7A198605DFA4}" srcOrd="0" destOrd="0" parTransId="{A8C7D75F-DE31-4E16-96BC-BE122F61A1E0}" sibTransId="{73BB509F-87BD-483A-AB5C-64CF34CC272F}"/>
    <dgm:cxn modelId="{C02F15C6-1F8F-4FDF-B740-3454E6B05A13}" srcId="{7FEA31D7-714B-4BF5-84A9-F4B86F9514CB}" destId="{9E65C337-85B3-4228-85E7-835C2F64AE6D}" srcOrd="1" destOrd="0" parTransId="{B03C5392-72E6-4389-95B6-637D26271BAC}" sibTransId="{8229C0C6-5C1F-4EEB-BF0A-5C8AA77BA337}"/>
    <dgm:cxn modelId="{F7C7D142-02B1-4098-A2B0-754FAB0E7274}" srcId="{7FEA31D7-714B-4BF5-84A9-F4B86F9514CB}" destId="{EAF6BC5B-FEA1-4D29-B053-C521453E6C6D}" srcOrd="0" destOrd="0" parTransId="{71E1033E-CDA3-4CE9-968F-AAE1CCE5AA2D}" sibTransId="{34AB8A37-7D6A-4875-900E-11071B4D8C98}"/>
    <dgm:cxn modelId="{C174F4A7-C4DE-444D-A310-83C5D914C87B}" type="presOf" srcId="{FEFB4CD7-D8F7-4EC3-A7A5-A289CBA81FE4}" destId="{F0AE550A-4637-4A1D-918F-BAD582FD94EC}" srcOrd="0" destOrd="0" presId="urn:microsoft.com/office/officeart/2005/8/layout/vList2"/>
    <dgm:cxn modelId="{CF47A1D3-CE71-40AF-A6CF-C65C292FE3A1}" srcId="{EAF6BC5B-FEA1-4D29-B053-C521453E6C6D}" destId="{308D5A52-BA34-4ED7-9A0E-47960BF78B5B}" srcOrd="2" destOrd="0" parTransId="{FE8575D8-6770-4FB6-98F3-9D2E12D7798F}" sibTransId="{4207F2E0-EB80-4BB8-84D1-D49253C41F41}"/>
    <dgm:cxn modelId="{49D870E2-F88A-47BE-B3F9-E95340A2BE85}" type="presOf" srcId="{308D5A52-BA34-4ED7-9A0E-47960BF78B5B}" destId="{F0AE550A-4637-4A1D-918F-BAD582FD94EC}" srcOrd="0" destOrd="2" presId="urn:microsoft.com/office/officeart/2005/8/layout/vList2"/>
    <dgm:cxn modelId="{2CFC5A6B-8F9E-4D0A-96EF-F77222305F6B}" type="presOf" srcId="{24CC8C24-C598-4BDE-8682-79770E72ED2C}" destId="{9BD18852-8568-4F6F-86CE-3CD7618D43DF}" srcOrd="0" destOrd="0" presId="urn:microsoft.com/office/officeart/2005/8/layout/vList2"/>
    <dgm:cxn modelId="{A34E06AE-5628-48D7-AC75-A0CB4E26FBAD}" type="presOf" srcId="{7FEA31D7-714B-4BF5-84A9-F4B86F9514CB}" destId="{F272200A-6EA3-4FAE-B3D1-65C69553BAD9}" srcOrd="0" destOrd="0" presId="urn:microsoft.com/office/officeart/2005/8/layout/vList2"/>
    <dgm:cxn modelId="{9194C6DD-E006-4BCD-9558-ADF502F9B9CE}" srcId="{7FEA31D7-714B-4BF5-84A9-F4B86F9514CB}" destId="{24CC8C24-C598-4BDE-8682-79770E72ED2C}" srcOrd="2" destOrd="0" parTransId="{0AE5E686-9C89-4E10-9B8F-78B1A671AD27}" sibTransId="{81FA7B2A-D6D9-45C1-88E4-6A309D9BF264}"/>
    <dgm:cxn modelId="{215F28D5-8680-4782-A897-3D08D318F23E}" srcId="{EAF6BC5B-FEA1-4D29-B053-C521453E6C6D}" destId="{5A1B816F-0B8A-46B1-AF84-7CA4CA4E4520}" srcOrd="1" destOrd="0" parTransId="{EEB4C453-7DEF-4718-97E0-363410A4AFB1}" sibTransId="{53BD0893-E005-4A4C-A578-9D0D7D53F5A4}"/>
    <dgm:cxn modelId="{5A3B7F02-DC74-417F-BB2D-B4A020F90384}" type="presOf" srcId="{9E65C337-85B3-4228-85E7-835C2F64AE6D}" destId="{B99E492B-AED3-4A21-9C7B-FD24A0EA430F}" srcOrd="0" destOrd="0" presId="urn:microsoft.com/office/officeart/2005/8/layout/vList2"/>
    <dgm:cxn modelId="{CCB4B94D-8F83-4A79-9219-E3057A6BD6F9}" srcId="{EAF6BC5B-FEA1-4D29-B053-C521453E6C6D}" destId="{FEFB4CD7-D8F7-4EC3-A7A5-A289CBA81FE4}" srcOrd="0" destOrd="0" parTransId="{5C6D23F5-C1B0-4CA7-B40E-313AA9B97690}" sibTransId="{EFBB4AAC-3B49-4CB2-8834-AE3227470E38}"/>
    <dgm:cxn modelId="{45920E4D-F7F6-4C26-9DF6-50426632F12B}" type="presParOf" srcId="{F272200A-6EA3-4FAE-B3D1-65C69553BAD9}" destId="{8CCFBA7C-6273-4488-A6B3-8F6FB43B0809}" srcOrd="0" destOrd="0" presId="urn:microsoft.com/office/officeart/2005/8/layout/vList2"/>
    <dgm:cxn modelId="{C5093F0B-9569-4635-92AC-26D02C749CD0}" type="presParOf" srcId="{F272200A-6EA3-4FAE-B3D1-65C69553BAD9}" destId="{F0AE550A-4637-4A1D-918F-BAD582FD94EC}" srcOrd="1" destOrd="0" presId="urn:microsoft.com/office/officeart/2005/8/layout/vList2"/>
    <dgm:cxn modelId="{986B5DD1-CA69-4795-AA42-608D9E902571}" type="presParOf" srcId="{F272200A-6EA3-4FAE-B3D1-65C69553BAD9}" destId="{B99E492B-AED3-4A21-9C7B-FD24A0EA430F}" srcOrd="2" destOrd="0" presId="urn:microsoft.com/office/officeart/2005/8/layout/vList2"/>
    <dgm:cxn modelId="{4FBC3923-AE88-4BAC-B521-E3BDA81EF696}" type="presParOf" srcId="{F272200A-6EA3-4FAE-B3D1-65C69553BAD9}" destId="{9B84DFA6-FD82-47F1-9AAA-15033DEFCBCF}" srcOrd="3" destOrd="0" presId="urn:microsoft.com/office/officeart/2005/8/layout/vList2"/>
    <dgm:cxn modelId="{2F0F70B9-0B25-41DF-9749-5664DCA7427C}" type="presParOf" srcId="{F272200A-6EA3-4FAE-B3D1-65C69553BAD9}" destId="{9BD18852-8568-4F6F-86CE-3CD7618D43DF}" srcOrd="4" destOrd="0" presId="urn:microsoft.com/office/officeart/2005/8/layout/vList2"/>
    <dgm:cxn modelId="{653F3A39-9B00-44BA-901E-38D2D977DC1A}" type="presParOf" srcId="{F272200A-6EA3-4FAE-B3D1-65C69553BAD9}" destId="{347F6D6F-02C8-4FA2-B845-28BCD825640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BDE08-6B63-41C5-A9EB-BEBF9994C8E4}" type="datetimeFigureOut">
              <a:rPr lang="zh-CN" altLang="en-US" smtClean="0"/>
              <a:t>2017/4/4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2EF492-65A3-4269-8781-57DD640E4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67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55A26E3-1D7A-4B27-9728-9D07880B0447}" type="datetimeFigureOut">
              <a:rPr lang="zh-CN" altLang="en-US"/>
              <a:pPr>
                <a:defRPr/>
              </a:pPr>
              <a:t>2017/4/4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4444301-F996-45C1-BAED-7C37CE69DB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7814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6</a:t>
            </a:r>
            <a:r>
              <a:rPr lang="zh-CN" altLang="en-US" smtClean="0"/>
              <a:t>学时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444301-F996-45C1-BAED-7C37CE69DBCC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36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将附言中每行的前两个字连起来，就可以得到关于美军损失的情报。</a:t>
            </a:r>
            <a:endParaRPr lang="en-US" dirty="0" smtClean="0"/>
          </a:p>
        </p:txBody>
      </p:sp>
      <p:sp>
        <p:nvSpPr>
          <p:cNvPr id="901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F6D6E22-1728-45EE-87BC-33787970C795}" type="slidenum">
              <a:rPr lang="en-US" smtClean="0">
                <a:latin typeface="Arial" pitchFamily="34" charset="0"/>
                <a:cs typeface="Arial" pitchFamily="34" charset="0"/>
              </a:rPr>
              <a:pPr/>
              <a:t>42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428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67939EF-1F9B-4337-9478-60D5BA771D9B}" type="slidenum">
              <a:rPr lang="en-US" smtClean="0">
                <a:latin typeface="Arial" pitchFamily="34" charset="0"/>
                <a:cs typeface="Arial" pitchFamily="34" charset="0"/>
              </a:rPr>
              <a:pPr/>
              <a:t>43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382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52400" y="381000"/>
            <a:ext cx="6838950" cy="3365500"/>
            <a:chOff x="664" y="1951"/>
            <a:chExt cx="4308" cy="2120"/>
          </a:xfrm>
        </p:grpSpPr>
        <p:sp>
          <p:nvSpPr>
            <p:cNvPr id="6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65 w 1692"/>
                <a:gd name="T1" fmla="*/ 145 h 2586"/>
                <a:gd name="T2" fmla="*/ 180 w 1692"/>
                <a:gd name="T3" fmla="*/ 118 h 2586"/>
                <a:gd name="T4" fmla="*/ 243 w 1692"/>
                <a:gd name="T5" fmla="*/ 135 h 2586"/>
                <a:gd name="T6" fmla="*/ 234 w 1692"/>
                <a:gd name="T7" fmla="*/ 250 h 2586"/>
                <a:gd name="T8" fmla="*/ 153 w 1692"/>
                <a:gd name="T9" fmla="*/ 327 h 2586"/>
                <a:gd name="T10" fmla="*/ 122 w 1692"/>
                <a:gd name="T11" fmla="*/ 401 h 2586"/>
                <a:gd name="T12" fmla="*/ 159 w 1692"/>
                <a:gd name="T13" fmla="*/ 541 h 2586"/>
                <a:gd name="T14" fmla="*/ 177 w 1692"/>
                <a:gd name="T15" fmla="*/ 539 h 2586"/>
                <a:gd name="T16" fmla="*/ 184 w 1692"/>
                <a:gd name="T17" fmla="*/ 509 h 2586"/>
                <a:gd name="T18" fmla="*/ 268 w 1692"/>
                <a:gd name="T19" fmla="*/ 648 h 2586"/>
                <a:gd name="T20" fmla="*/ 365 w 1692"/>
                <a:gd name="T21" fmla="*/ 674 h 2586"/>
                <a:gd name="T22" fmla="*/ 446 w 1692"/>
                <a:gd name="T23" fmla="*/ 758 h 2586"/>
                <a:gd name="T24" fmla="*/ 478 w 1692"/>
                <a:gd name="T25" fmla="*/ 799 h 2586"/>
                <a:gd name="T26" fmla="*/ 432 w 1692"/>
                <a:gd name="T27" fmla="*/ 903 h 2586"/>
                <a:gd name="T28" fmla="*/ 514 w 1692"/>
                <a:gd name="T29" fmla="*/ 1000 h 2586"/>
                <a:gd name="T30" fmla="*/ 580 w 1692"/>
                <a:gd name="T31" fmla="*/ 1135 h 2586"/>
                <a:gd name="T32" fmla="*/ 613 w 1692"/>
                <a:gd name="T33" fmla="*/ 1297 h 2586"/>
                <a:gd name="T34" fmla="*/ 669 w 1692"/>
                <a:gd name="T35" fmla="*/ 1427 h 2586"/>
                <a:gd name="T36" fmla="*/ 717 w 1692"/>
                <a:gd name="T37" fmla="*/ 1416 h 2586"/>
                <a:gd name="T38" fmla="*/ 698 w 1692"/>
                <a:gd name="T39" fmla="*/ 1344 h 2586"/>
                <a:gd name="T40" fmla="*/ 722 w 1692"/>
                <a:gd name="T41" fmla="*/ 1295 h 2586"/>
                <a:gd name="T42" fmla="*/ 767 w 1692"/>
                <a:gd name="T43" fmla="*/ 1252 h 2586"/>
                <a:gd name="T44" fmla="*/ 812 w 1692"/>
                <a:gd name="T45" fmla="*/ 1166 h 2586"/>
                <a:gd name="T46" fmla="*/ 879 w 1692"/>
                <a:gd name="T47" fmla="*/ 1095 h 2586"/>
                <a:gd name="T48" fmla="*/ 910 w 1692"/>
                <a:gd name="T49" fmla="*/ 980 h 2586"/>
                <a:gd name="T50" fmla="*/ 870 w 1692"/>
                <a:gd name="T51" fmla="*/ 864 h 2586"/>
                <a:gd name="T52" fmla="*/ 771 w 1692"/>
                <a:gd name="T53" fmla="*/ 792 h 2586"/>
                <a:gd name="T54" fmla="*/ 619 w 1692"/>
                <a:gd name="T55" fmla="*/ 719 h 2586"/>
                <a:gd name="T56" fmla="*/ 546 w 1692"/>
                <a:gd name="T57" fmla="*/ 707 h 2586"/>
                <a:gd name="T58" fmla="*/ 507 w 1692"/>
                <a:gd name="T59" fmla="*/ 712 h 2586"/>
                <a:gd name="T60" fmla="*/ 446 w 1692"/>
                <a:gd name="T61" fmla="*/ 734 h 2586"/>
                <a:gd name="T62" fmla="*/ 425 w 1692"/>
                <a:gd name="T63" fmla="*/ 659 h 2586"/>
                <a:gd name="T64" fmla="*/ 413 w 1692"/>
                <a:gd name="T65" fmla="*/ 597 h 2586"/>
                <a:gd name="T66" fmla="*/ 354 w 1692"/>
                <a:gd name="T67" fmla="*/ 620 h 2586"/>
                <a:gd name="T68" fmla="*/ 318 w 1692"/>
                <a:gd name="T69" fmla="*/ 534 h 2586"/>
                <a:gd name="T70" fmla="*/ 415 w 1692"/>
                <a:gd name="T71" fmla="*/ 512 h 2586"/>
                <a:gd name="T72" fmla="*/ 473 w 1692"/>
                <a:gd name="T73" fmla="*/ 509 h 2586"/>
                <a:gd name="T74" fmla="*/ 502 w 1692"/>
                <a:gd name="T75" fmla="*/ 505 h 2586"/>
                <a:gd name="T76" fmla="*/ 593 w 1692"/>
                <a:gd name="T77" fmla="*/ 421 h 2586"/>
                <a:gd name="T78" fmla="*/ 664 w 1692"/>
                <a:gd name="T79" fmla="*/ 381 h 2586"/>
                <a:gd name="T80" fmla="*/ 717 w 1692"/>
                <a:gd name="T81" fmla="*/ 357 h 2586"/>
                <a:gd name="T82" fmla="*/ 751 w 1692"/>
                <a:gd name="T83" fmla="*/ 302 h 2586"/>
                <a:gd name="T84" fmla="*/ 722 w 1692"/>
                <a:gd name="T85" fmla="*/ 288 h 2586"/>
                <a:gd name="T86" fmla="*/ 856 w 1692"/>
                <a:gd name="T87" fmla="*/ 256 h 2586"/>
                <a:gd name="T88" fmla="*/ 789 w 1692"/>
                <a:gd name="T89" fmla="*/ 192 h 2586"/>
                <a:gd name="T90" fmla="*/ 744 w 1692"/>
                <a:gd name="T91" fmla="*/ 148 h 2586"/>
                <a:gd name="T92" fmla="*/ 685 w 1692"/>
                <a:gd name="T93" fmla="*/ 205 h 2586"/>
                <a:gd name="T94" fmla="*/ 622 w 1692"/>
                <a:gd name="T95" fmla="*/ 250 h 2586"/>
                <a:gd name="T96" fmla="*/ 573 w 1692"/>
                <a:gd name="T97" fmla="*/ 171 h 2586"/>
                <a:gd name="T98" fmla="*/ 680 w 1692"/>
                <a:gd name="T99" fmla="*/ 135 h 2586"/>
                <a:gd name="T100" fmla="*/ 710 w 1692"/>
                <a:gd name="T101" fmla="*/ 111 h 2586"/>
                <a:gd name="T102" fmla="*/ 744 w 1692"/>
                <a:gd name="T103" fmla="*/ 97 h 2586"/>
                <a:gd name="T104" fmla="*/ 721 w 1692"/>
                <a:gd name="T105" fmla="*/ 81 h 2586"/>
                <a:gd name="T106" fmla="*/ 708 w 1692"/>
                <a:gd name="T107" fmla="*/ 67 h 2586"/>
                <a:gd name="T108" fmla="*/ 674 w 1692"/>
                <a:gd name="T109" fmla="*/ 57 h 2586"/>
                <a:gd name="T110" fmla="*/ 620 w 1692"/>
                <a:gd name="T111" fmla="*/ 76 h 2586"/>
                <a:gd name="T112" fmla="*/ 532 w 1692"/>
                <a:gd name="T113" fmla="*/ 67 h 2586"/>
                <a:gd name="T114" fmla="*/ 309 w 1692"/>
                <a:gd name="T115" fmla="*/ 0 h 2586"/>
                <a:gd name="T116" fmla="*/ 193 w 1692"/>
                <a:gd name="T117" fmla="*/ 18 h 2586"/>
                <a:gd name="T118" fmla="*/ 162 w 1692"/>
                <a:gd name="T119" fmla="*/ 57 h 2586"/>
                <a:gd name="T120" fmla="*/ 72 w 1692"/>
                <a:gd name="T121" fmla="*/ 97 h 2586"/>
                <a:gd name="T122" fmla="*/ 72 w 1692"/>
                <a:gd name="T123" fmla="*/ 121 h 2586"/>
                <a:gd name="T124" fmla="*/ 1 w 1692"/>
                <a:gd name="T125" fmla="*/ 142 h 25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9 w 46"/>
                <a:gd name="T1" fmla="*/ 2 h 38"/>
                <a:gd name="T2" fmla="*/ 0 w 46"/>
                <a:gd name="T3" fmla="*/ 12 h 38"/>
                <a:gd name="T4" fmla="*/ 12 w 46"/>
                <a:gd name="T5" fmla="*/ 21 h 38"/>
                <a:gd name="T6" fmla="*/ 25 w 46"/>
                <a:gd name="T7" fmla="*/ 14 h 38"/>
                <a:gd name="T8" fmla="*/ 16 w 46"/>
                <a:gd name="T9" fmla="*/ 0 h 38"/>
                <a:gd name="T10" fmla="*/ 9 w 46"/>
                <a:gd name="T11" fmla="*/ 2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7 w 52"/>
                <a:gd name="T1" fmla="*/ 0 h 44"/>
                <a:gd name="T2" fmla="*/ 15 w 52"/>
                <a:gd name="T3" fmla="*/ 23 h 44"/>
                <a:gd name="T4" fmla="*/ 24 w 52"/>
                <a:gd name="T5" fmla="*/ 23 h 44"/>
                <a:gd name="T6" fmla="*/ 22 w 52"/>
                <a:gd name="T7" fmla="*/ 9 h 44"/>
                <a:gd name="T8" fmla="*/ 15 w 52"/>
                <a:gd name="T9" fmla="*/ 1 h 44"/>
                <a:gd name="T10" fmla="*/ 7 w 52"/>
                <a:gd name="T11" fmla="*/ 0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55 w 131"/>
                <a:gd name="T1" fmla="*/ 0 h 98"/>
                <a:gd name="T2" fmla="*/ 44 w 131"/>
                <a:gd name="T3" fmla="*/ 5 h 98"/>
                <a:gd name="T4" fmla="*/ 30 w 131"/>
                <a:gd name="T5" fmla="*/ 14 h 98"/>
                <a:gd name="T6" fmla="*/ 22 w 131"/>
                <a:gd name="T7" fmla="*/ 23 h 98"/>
                <a:gd name="T8" fmla="*/ 12 w 131"/>
                <a:gd name="T9" fmla="*/ 29 h 98"/>
                <a:gd name="T10" fmla="*/ 35 w 131"/>
                <a:gd name="T11" fmla="*/ 47 h 98"/>
                <a:gd name="T12" fmla="*/ 44 w 131"/>
                <a:gd name="T13" fmla="*/ 54 h 98"/>
                <a:gd name="T14" fmla="*/ 48 w 131"/>
                <a:gd name="T15" fmla="*/ 52 h 98"/>
                <a:gd name="T16" fmla="*/ 50 w 131"/>
                <a:gd name="T17" fmla="*/ 49 h 98"/>
                <a:gd name="T18" fmla="*/ 55 w 131"/>
                <a:gd name="T19" fmla="*/ 56 h 98"/>
                <a:gd name="T20" fmla="*/ 69 w 131"/>
                <a:gd name="T21" fmla="*/ 49 h 98"/>
                <a:gd name="T22" fmla="*/ 73 w 131"/>
                <a:gd name="T23" fmla="*/ 42 h 98"/>
                <a:gd name="T24" fmla="*/ 57 w 131"/>
                <a:gd name="T25" fmla="*/ 23 h 98"/>
                <a:gd name="T26" fmla="*/ 64 w 131"/>
                <a:gd name="T27" fmla="*/ 14 h 98"/>
                <a:gd name="T28" fmla="*/ 62 w 131"/>
                <a:gd name="T29" fmla="*/ 2 h 98"/>
                <a:gd name="T30" fmla="*/ 55 w 131"/>
                <a:gd name="T31" fmla="*/ 0 h 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26 w 212"/>
                <a:gd name="T1" fmla="*/ 7 h 112"/>
                <a:gd name="T2" fmla="*/ 10 w 212"/>
                <a:gd name="T3" fmla="*/ 7 h 112"/>
                <a:gd name="T4" fmla="*/ 3 w 212"/>
                <a:gd name="T5" fmla="*/ 9 h 112"/>
                <a:gd name="T6" fmla="*/ 14 w 212"/>
                <a:gd name="T7" fmla="*/ 29 h 112"/>
                <a:gd name="T8" fmla="*/ 28 w 212"/>
                <a:gd name="T9" fmla="*/ 25 h 112"/>
                <a:gd name="T10" fmla="*/ 51 w 212"/>
                <a:gd name="T11" fmla="*/ 31 h 112"/>
                <a:gd name="T12" fmla="*/ 62 w 212"/>
                <a:gd name="T13" fmla="*/ 34 h 112"/>
                <a:gd name="T14" fmla="*/ 74 w 212"/>
                <a:gd name="T15" fmla="*/ 50 h 112"/>
                <a:gd name="T16" fmla="*/ 78 w 212"/>
                <a:gd name="T17" fmla="*/ 63 h 112"/>
                <a:gd name="T18" fmla="*/ 87 w 212"/>
                <a:gd name="T19" fmla="*/ 56 h 112"/>
                <a:gd name="T20" fmla="*/ 94 w 212"/>
                <a:gd name="T21" fmla="*/ 54 h 112"/>
                <a:gd name="T22" fmla="*/ 104 w 212"/>
                <a:gd name="T23" fmla="*/ 58 h 112"/>
                <a:gd name="T24" fmla="*/ 108 w 212"/>
                <a:gd name="T25" fmla="*/ 45 h 112"/>
                <a:gd name="T26" fmla="*/ 85 w 212"/>
                <a:gd name="T27" fmla="*/ 31 h 112"/>
                <a:gd name="T28" fmla="*/ 58 w 212"/>
                <a:gd name="T29" fmla="*/ 11 h 112"/>
                <a:gd name="T30" fmla="*/ 30 w 212"/>
                <a:gd name="T31" fmla="*/ 15 h 112"/>
                <a:gd name="T32" fmla="*/ 26 w 212"/>
                <a:gd name="T33" fmla="*/ 7 h 11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31 w 133"/>
                <a:gd name="T1" fmla="*/ 0 h 54"/>
                <a:gd name="T2" fmla="*/ 24 w 133"/>
                <a:gd name="T3" fmla="*/ 4 h 54"/>
                <a:gd name="T4" fmla="*/ 17 w 133"/>
                <a:gd name="T5" fmla="*/ 17 h 54"/>
                <a:gd name="T6" fmla="*/ 8 w 133"/>
                <a:gd name="T7" fmla="*/ 20 h 54"/>
                <a:gd name="T8" fmla="*/ 1 w 133"/>
                <a:gd name="T9" fmla="*/ 24 h 54"/>
                <a:gd name="T10" fmla="*/ 7 w 133"/>
                <a:gd name="T11" fmla="*/ 31 h 54"/>
                <a:gd name="T12" fmla="*/ 74 w 133"/>
                <a:gd name="T13" fmla="*/ 20 h 54"/>
                <a:gd name="T14" fmla="*/ 68 w 133"/>
                <a:gd name="T15" fmla="*/ 9 h 54"/>
                <a:gd name="T16" fmla="*/ 58 w 133"/>
                <a:gd name="T17" fmla="*/ 5 h 54"/>
                <a:gd name="T18" fmla="*/ 56 w 133"/>
                <a:gd name="T19" fmla="*/ 14 h 54"/>
                <a:gd name="T20" fmla="*/ 49 w 133"/>
                <a:gd name="T21" fmla="*/ 11 h 54"/>
                <a:gd name="T22" fmla="*/ 37 w 133"/>
                <a:gd name="T23" fmla="*/ 8 h 54"/>
                <a:gd name="T24" fmla="*/ 31 w 133"/>
                <a:gd name="T25" fmla="*/ 0 h 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7 w 51"/>
                <a:gd name="T1" fmla="*/ 0 h 24"/>
                <a:gd name="T2" fmla="*/ 4 w 51"/>
                <a:gd name="T3" fmla="*/ 11 h 24"/>
                <a:gd name="T4" fmla="*/ 15 w 51"/>
                <a:gd name="T5" fmla="*/ 14 h 24"/>
                <a:gd name="T6" fmla="*/ 19 w 51"/>
                <a:gd name="T7" fmla="*/ 2 h 24"/>
                <a:gd name="T8" fmla="*/ 7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8 w 16"/>
                <a:gd name="T1" fmla="*/ 0 h 34"/>
                <a:gd name="T2" fmla="*/ 0 w 16"/>
                <a:gd name="T3" fmla="*/ 7 h 34"/>
                <a:gd name="T4" fmla="*/ 9 w 16"/>
                <a:gd name="T5" fmla="*/ 18 h 34"/>
                <a:gd name="T6" fmla="*/ 7 w 16"/>
                <a:gd name="T7" fmla="*/ 10 h 34"/>
                <a:gd name="T8" fmla="*/ 9 w 16"/>
                <a:gd name="T9" fmla="*/ 3 h 34"/>
                <a:gd name="T10" fmla="*/ 8 w 16"/>
                <a:gd name="T11" fmla="*/ 0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36 w 240"/>
                <a:gd name="T1" fmla="*/ 1 h 117"/>
                <a:gd name="T2" fmla="*/ 14 w 240"/>
                <a:gd name="T3" fmla="*/ 17 h 117"/>
                <a:gd name="T4" fmla="*/ 4 w 240"/>
                <a:gd name="T5" fmla="*/ 21 h 117"/>
                <a:gd name="T6" fmla="*/ 0 w 240"/>
                <a:gd name="T7" fmla="*/ 22 h 117"/>
                <a:gd name="T8" fmla="*/ 15 w 240"/>
                <a:gd name="T9" fmla="*/ 33 h 117"/>
                <a:gd name="T10" fmla="*/ 22 w 240"/>
                <a:gd name="T11" fmla="*/ 35 h 117"/>
                <a:gd name="T12" fmla="*/ 38 w 240"/>
                <a:gd name="T13" fmla="*/ 26 h 117"/>
                <a:gd name="T14" fmla="*/ 45 w 240"/>
                <a:gd name="T15" fmla="*/ 24 h 117"/>
                <a:gd name="T16" fmla="*/ 47 w 240"/>
                <a:gd name="T17" fmla="*/ 31 h 117"/>
                <a:gd name="T18" fmla="*/ 36 w 240"/>
                <a:gd name="T19" fmla="*/ 35 h 117"/>
                <a:gd name="T20" fmla="*/ 41 w 240"/>
                <a:gd name="T21" fmla="*/ 41 h 117"/>
                <a:gd name="T22" fmla="*/ 23 w 240"/>
                <a:gd name="T23" fmla="*/ 49 h 117"/>
                <a:gd name="T24" fmla="*/ 40 w 240"/>
                <a:gd name="T25" fmla="*/ 62 h 117"/>
                <a:gd name="T26" fmla="*/ 47 w 240"/>
                <a:gd name="T27" fmla="*/ 64 h 117"/>
                <a:gd name="T28" fmla="*/ 67 w 240"/>
                <a:gd name="T29" fmla="*/ 58 h 117"/>
                <a:gd name="T30" fmla="*/ 85 w 240"/>
                <a:gd name="T31" fmla="*/ 59 h 117"/>
                <a:gd name="T32" fmla="*/ 95 w 240"/>
                <a:gd name="T33" fmla="*/ 66 h 117"/>
                <a:gd name="T34" fmla="*/ 115 w 240"/>
                <a:gd name="T35" fmla="*/ 62 h 117"/>
                <a:gd name="T36" fmla="*/ 126 w 240"/>
                <a:gd name="T37" fmla="*/ 58 h 117"/>
                <a:gd name="T38" fmla="*/ 125 w 240"/>
                <a:gd name="T39" fmla="*/ 44 h 117"/>
                <a:gd name="T40" fmla="*/ 132 w 240"/>
                <a:gd name="T41" fmla="*/ 39 h 117"/>
                <a:gd name="T42" fmla="*/ 134 w 240"/>
                <a:gd name="T43" fmla="*/ 26 h 117"/>
                <a:gd name="T44" fmla="*/ 119 w 240"/>
                <a:gd name="T45" fmla="*/ 32 h 117"/>
                <a:gd name="T46" fmla="*/ 113 w 240"/>
                <a:gd name="T47" fmla="*/ 24 h 117"/>
                <a:gd name="T48" fmla="*/ 97 w 240"/>
                <a:gd name="T49" fmla="*/ 26 h 117"/>
                <a:gd name="T50" fmla="*/ 76 w 240"/>
                <a:gd name="T51" fmla="*/ 5 h 117"/>
                <a:gd name="T52" fmla="*/ 53 w 240"/>
                <a:gd name="T53" fmla="*/ 6 h 117"/>
                <a:gd name="T54" fmla="*/ 47 w 240"/>
                <a:gd name="T55" fmla="*/ 1 h 117"/>
                <a:gd name="T56" fmla="*/ 36 w 240"/>
                <a:gd name="T57" fmla="*/ 1 h 1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55 w 194"/>
                <a:gd name="T1" fmla="*/ 6 h 80"/>
                <a:gd name="T2" fmla="*/ 8 w 194"/>
                <a:gd name="T3" fmla="*/ 14 h 80"/>
                <a:gd name="T4" fmla="*/ 5 w 194"/>
                <a:gd name="T5" fmla="*/ 20 h 80"/>
                <a:gd name="T6" fmla="*/ 32 w 194"/>
                <a:gd name="T7" fmla="*/ 29 h 80"/>
                <a:gd name="T8" fmla="*/ 77 w 194"/>
                <a:gd name="T9" fmla="*/ 42 h 80"/>
                <a:gd name="T10" fmla="*/ 99 w 194"/>
                <a:gd name="T11" fmla="*/ 38 h 80"/>
                <a:gd name="T12" fmla="*/ 106 w 194"/>
                <a:gd name="T13" fmla="*/ 36 h 80"/>
                <a:gd name="T14" fmla="*/ 99 w 194"/>
                <a:gd name="T15" fmla="*/ 25 h 80"/>
                <a:gd name="T16" fmla="*/ 93 w 194"/>
                <a:gd name="T17" fmla="*/ 20 h 80"/>
                <a:gd name="T18" fmla="*/ 73 w 194"/>
                <a:gd name="T19" fmla="*/ 15 h 80"/>
                <a:gd name="T20" fmla="*/ 55 w 194"/>
                <a:gd name="T21" fmla="*/ 6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38 w 310"/>
                <a:gd name="T1" fmla="*/ 5 h 254"/>
                <a:gd name="T2" fmla="*/ 29 w 310"/>
                <a:gd name="T3" fmla="*/ 13 h 254"/>
                <a:gd name="T4" fmla="*/ 12 w 310"/>
                <a:gd name="T5" fmla="*/ 22 h 254"/>
                <a:gd name="T6" fmla="*/ 30 w 310"/>
                <a:gd name="T7" fmla="*/ 43 h 254"/>
                <a:gd name="T8" fmla="*/ 44 w 310"/>
                <a:gd name="T9" fmla="*/ 48 h 254"/>
                <a:gd name="T10" fmla="*/ 58 w 310"/>
                <a:gd name="T11" fmla="*/ 55 h 254"/>
                <a:gd name="T12" fmla="*/ 71 w 310"/>
                <a:gd name="T13" fmla="*/ 48 h 254"/>
                <a:gd name="T14" fmla="*/ 80 w 310"/>
                <a:gd name="T15" fmla="*/ 57 h 254"/>
                <a:gd name="T16" fmla="*/ 84 w 310"/>
                <a:gd name="T17" fmla="*/ 71 h 254"/>
                <a:gd name="T18" fmla="*/ 65 w 310"/>
                <a:gd name="T19" fmla="*/ 85 h 254"/>
                <a:gd name="T20" fmla="*/ 50 w 310"/>
                <a:gd name="T21" fmla="*/ 96 h 254"/>
                <a:gd name="T22" fmla="*/ 39 w 310"/>
                <a:gd name="T23" fmla="*/ 94 h 254"/>
                <a:gd name="T24" fmla="*/ 32 w 310"/>
                <a:gd name="T25" fmla="*/ 92 h 254"/>
                <a:gd name="T26" fmla="*/ 24 w 310"/>
                <a:gd name="T27" fmla="*/ 105 h 254"/>
                <a:gd name="T28" fmla="*/ 22 w 310"/>
                <a:gd name="T29" fmla="*/ 111 h 254"/>
                <a:gd name="T30" fmla="*/ 41 w 310"/>
                <a:gd name="T31" fmla="*/ 114 h 254"/>
                <a:gd name="T32" fmla="*/ 53 w 310"/>
                <a:gd name="T33" fmla="*/ 114 h 254"/>
                <a:gd name="T34" fmla="*/ 65 w 310"/>
                <a:gd name="T35" fmla="*/ 129 h 254"/>
                <a:gd name="T36" fmla="*/ 71 w 310"/>
                <a:gd name="T37" fmla="*/ 132 h 254"/>
                <a:gd name="T38" fmla="*/ 78 w 310"/>
                <a:gd name="T39" fmla="*/ 134 h 254"/>
                <a:gd name="T40" fmla="*/ 88 w 310"/>
                <a:gd name="T41" fmla="*/ 141 h 254"/>
                <a:gd name="T42" fmla="*/ 102 w 310"/>
                <a:gd name="T43" fmla="*/ 132 h 254"/>
                <a:gd name="T44" fmla="*/ 115 w 310"/>
                <a:gd name="T45" fmla="*/ 132 h 254"/>
                <a:gd name="T46" fmla="*/ 129 w 310"/>
                <a:gd name="T47" fmla="*/ 119 h 254"/>
                <a:gd name="T48" fmla="*/ 127 w 310"/>
                <a:gd name="T49" fmla="*/ 103 h 254"/>
                <a:gd name="T50" fmla="*/ 123 w 310"/>
                <a:gd name="T51" fmla="*/ 96 h 254"/>
                <a:gd name="T52" fmla="*/ 132 w 310"/>
                <a:gd name="T53" fmla="*/ 94 h 254"/>
                <a:gd name="T54" fmla="*/ 138 w 310"/>
                <a:gd name="T55" fmla="*/ 102 h 254"/>
                <a:gd name="T56" fmla="*/ 140 w 310"/>
                <a:gd name="T57" fmla="*/ 110 h 254"/>
                <a:gd name="T58" fmla="*/ 147 w 310"/>
                <a:gd name="T59" fmla="*/ 108 h 254"/>
                <a:gd name="T60" fmla="*/ 171 w 310"/>
                <a:gd name="T61" fmla="*/ 94 h 254"/>
                <a:gd name="T62" fmla="*/ 165 w 310"/>
                <a:gd name="T63" fmla="*/ 82 h 254"/>
                <a:gd name="T64" fmla="*/ 147 w 310"/>
                <a:gd name="T65" fmla="*/ 69 h 254"/>
                <a:gd name="T66" fmla="*/ 150 w 310"/>
                <a:gd name="T67" fmla="*/ 60 h 254"/>
                <a:gd name="T68" fmla="*/ 156 w 310"/>
                <a:gd name="T69" fmla="*/ 58 h 254"/>
                <a:gd name="T70" fmla="*/ 143 w 310"/>
                <a:gd name="T71" fmla="*/ 35 h 254"/>
                <a:gd name="T72" fmla="*/ 132 w 310"/>
                <a:gd name="T73" fmla="*/ 33 h 254"/>
                <a:gd name="T74" fmla="*/ 125 w 310"/>
                <a:gd name="T75" fmla="*/ 31 h 254"/>
                <a:gd name="T76" fmla="*/ 113 w 310"/>
                <a:gd name="T77" fmla="*/ 19 h 254"/>
                <a:gd name="T78" fmla="*/ 88 w 310"/>
                <a:gd name="T79" fmla="*/ 25 h 254"/>
                <a:gd name="T80" fmla="*/ 95 w 310"/>
                <a:gd name="T81" fmla="*/ 14 h 254"/>
                <a:gd name="T82" fmla="*/ 78 w 310"/>
                <a:gd name="T83" fmla="*/ 10 h 254"/>
                <a:gd name="T84" fmla="*/ 67 w 310"/>
                <a:gd name="T85" fmla="*/ 10 h 254"/>
                <a:gd name="T86" fmla="*/ 38 w 310"/>
                <a:gd name="T87" fmla="*/ 5 h 2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14 w 59"/>
                <a:gd name="T1" fmla="*/ 0 h 50"/>
                <a:gd name="T2" fmla="*/ 0 w 59"/>
                <a:gd name="T3" fmla="*/ 5 h 50"/>
                <a:gd name="T4" fmla="*/ 16 w 59"/>
                <a:gd name="T5" fmla="*/ 22 h 50"/>
                <a:gd name="T6" fmla="*/ 27 w 59"/>
                <a:gd name="T7" fmla="*/ 27 h 50"/>
                <a:gd name="T8" fmla="*/ 32 w 59"/>
                <a:gd name="T9" fmla="*/ 16 h 50"/>
                <a:gd name="T10" fmla="*/ 25 w 59"/>
                <a:gd name="T11" fmla="*/ 4 h 50"/>
                <a:gd name="T12" fmla="*/ 14 w 59"/>
                <a:gd name="T13" fmla="*/ 0 h 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25 w 86"/>
                <a:gd name="T1" fmla="*/ 4 h 57"/>
                <a:gd name="T2" fmla="*/ 14 w 86"/>
                <a:gd name="T3" fmla="*/ 13 h 57"/>
                <a:gd name="T4" fmla="*/ 2 w 86"/>
                <a:gd name="T5" fmla="*/ 15 h 57"/>
                <a:gd name="T6" fmla="*/ 9 w 86"/>
                <a:gd name="T7" fmla="*/ 31 h 57"/>
                <a:gd name="T8" fmla="*/ 42 w 86"/>
                <a:gd name="T9" fmla="*/ 19 h 57"/>
                <a:gd name="T10" fmla="*/ 49 w 86"/>
                <a:gd name="T11" fmla="*/ 10 h 57"/>
                <a:gd name="T12" fmla="*/ 32 w 86"/>
                <a:gd name="T13" fmla="*/ 4 h 57"/>
                <a:gd name="T14" fmla="*/ 25 w 86"/>
                <a:gd name="T15" fmla="*/ 4 h 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22 w 73"/>
                <a:gd name="T1" fmla="*/ 0 h 34"/>
                <a:gd name="T2" fmla="*/ 5 w 73"/>
                <a:gd name="T3" fmla="*/ 9 h 34"/>
                <a:gd name="T4" fmla="*/ 13 w 73"/>
                <a:gd name="T5" fmla="*/ 18 h 34"/>
                <a:gd name="T6" fmla="*/ 28 w 73"/>
                <a:gd name="T7" fmla="*/ 15 h 34"/>
                <a:gd name="T8" fmla="*/ 35 w 73"/>
                <a:gd name="T9" fmla="*/ 11 h 34"/>
                <a:gd name="T10" fmla="*/ 22 w 73"/>
                <a:gd name="T11" fmla="*/ 0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33 w 85"/>
                <a:gd name="T1" fmla="*/ 6 h 45"/>
                <a:gd name="T2" fmla="*/ 16 w 85"/>
                <a:gd name="T3" fmla="*/ 2 h 45"/>
                <a:gd name="T4" fmla="*/ 0 w 85"/>
                <a:gd name="T5" fmla="*/ 11 h 45"/>
                <a:gd name="T6" fmla="*/ 23 w 85"/>
                <a:gd name="T7" fmla="*/ 18 h 45"/>
                <a:gd name="T8" fmla="*/ 36 w 85"/>
                <a:gd name="T9" fmla="*/ 23 h 45"/>
                <a:gd name="T10" fmla="*/ 47 w 85"/>
                <a:gd name="T11" fmla="*/ 11 h 45"/>
                <a:gd name="T12" fmla="*/ 47 w 85"/>
                <a:gd name="T13" fmla="*/ 4 h 45"/>
                <a:gd name="T14" fmla="*/ 36 w 85"/>
                <a:gd name="T15" fmla="*/ 0 h 45"/>
                <a:gd name="T16" fmla="*/ 33 w 85"/>
                <a:gd name="T17" fmla="*/ 6 h 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9 w 58"/>
                <a:gd name="T1" fmla="*/ 2 h 31"/>
                <a:gd name="T2" fmla="*/ 0 w 58"/>
                <a:gd name="T3" fmla="*/ 11 h 31"/>
                <a:gd name="T4" fmla="*/ 11 w 58"/>
                <a:gd name="T5" fmla="*/ 17 h 31"/>
                <a:gd name="T6" fmla="*/ 16 w 58"/>
                <a:gd name="T7" fmla="*/ 12 h 31"/>
                <a:gd name="T8" fmla="*/ 30 w 58"/>
                <a:gd name="T9" fmla="*/ 7 h 31"/>
                <a:gd name="T10" fmla="*/ 25 w 58"/>
                <a:gd name="T11" fmla="*/ 0 h 31"/>
                <a:gd name="T12" fmla="*/ 9 w 58"/>
                <a:gd name="T13" fmla="*/ 2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22 w 152"/>
                <a:gd name="T1" fmla="*/ 0 h 102"/>
                <a:gd name="T2" fmla="*/ 8 w 152"/>
                <a:gd name="T3" fmla="*/ 4 h 102"/>
                <a:gd name="T4" fmla="*/ 2 w 152"/>
                <a:gd name="T5" fmla="*/ 22 h 102"/>
                <a:gd name="T6" fmla="*/ 7 w 152"/>
                <a:gd name="T7" fmla="*/ 32 h 102"/>
                <a:gd name="T8" fmla="*/ 0 w 152"/>
                <a:gd name="T9" fmla="*/ 41 h 102"/>
                <a:gd name="T10" fmla="*/ 32 w 152"/>
                <a:gd name="T11" fmla="*/ 49 h 102"/>
                <a:gd name="T12" fmla="*/ 47 w 152"/>
                <a:gd name="T13" fmla="*/ 52 h 102"/>
                <a:gd name="T14" fmla="*/ 86 w 152"/>
                <a:gd name="T15" fmla="*/ 49 h 102"/>
                <a:gd name="T16" fmla="*/ 43 w 152"/>
                <a:gd name="T17" fmla="*/ 40 h 102"/>
                <a:gd name="T18" fmla="*/ 31 w 152"/>
                <a:gd name="T19" fmla="*/ 35 h 102"/>
                <a:gd name="T20" fmla="*/ 25 w 152"/>
                <a:gd name="T21" fmla="*/ 29 h 102"/>
                <a:gd name="T22" fmla="*/ 29 w 152"/>
                <a:gd name="T23" fmla="*/ 20 h 102"/>
                <a:gd name="T24" fmla="*/ 22 w 152"/>
                <a:gd name="T25" fmla="*/ 0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18 w 34"/>
                <a:gd name="T1" fmla="*/ 0 h 20"/>
                <a:gd name="T2" fmla="*/ 13 w 34"/>
                <a:gd name="T3" fmla="*/ 11 h 20"/>
                <a:gd name="T4" fmla="*/ 2 w 34"/>
                <a:gd name="T5" fmla="*/ 11 h 20"/>
                <a:gd name="T6" fmla="*/ 2 w 34"/>
                <a:gd name="T7" fmla="*/ 4 h 20"/>
                <a:gd name="T8" fmla="*/ 18 w 34"/>
                <a:gd name="T9" fmla="*/ 0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2 w 21"/>
                <a:gd name="T1" fmla="*/ 0 h 16"/>
                <a:gd name="T2" fmla="*/ 8 w 21"/>
                <a:gd name="T3" fmla="*/ 9 h 16"/>
                <a:gd name="T4" fmla="*/ 2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2 w 21"/>
                <a:gd name="T1" fmla="*/ 0 h 16"/>
                <a:gd name="T2" fmla="*/ 8 w 21"/>
                <a:gd name="T3" fmla="*/ 9 h 16"/>
                <a:gd name="T4" fmla="*/ 2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1 w 21"/>
                <a:gd name="T1" fmla="*/ 0 h 16"/>
                <a:gd name="T2" fmla="*/ 6 w 21"/>
                <a:gd name="T3" fmla="*/ 9 h 16"/>
                <a:gd name="T4" fmla="*/ 1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7 w 51"/>
                <a:gd name="T1" fmla="*/ 0 h 24"/>
                <a:gd name="T2" fmla="*/ 4 w 51"/>
                <a:gd name="T3" fmla="*/ 11 h 24"/>
                <a:gd name="T4" fmla="*/ 15 w 51"/>
                <a:gd name="T5" fmla="*/ 14 h 24"/>
                <a:gd name="T6" fmla="*/ 19 w 51"/>
                <a:gd name="T7" fmla="*/ 2 h 24"/>
                <a:gd name="T8" fmla="*/ 7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7 w 51"/>
                <a:gd name="T1" fmla="*/ 0 h 24"/>
                <a:gd name="T2" fmla="*/ 4 w 51"/>
                <a:gd name="T3" fmla="*/ 11 h 24"/>
                <a:gd name="T4" fmla="*/ 15 w 51"/>
                <a:gd name="T5" fmla="*/ 14 h 24"/>
                <a:gd name="T6" fmla="*/ 19 w 51"/>
                <a:gd name="T7" fmla="*/ 2 h 24"/>
                <a:gd name="T8" fmla="*/ 7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8 w 51"/>
                <a:gd name="T1" fmla="*/ 0 h 24"/>
                <a:gd name="T2" fmla="*/ 4 w 51"/>
                <a:gd name="T3" fmla="*/ 11 h 24"/>
                <a:gd name="T4" fmla="*/ 16 w 51"/>
                <a:gd name="T5" fmla="*/ 14 h 24"/>
                <a:gd name="T6" fmla="*/ 19 w 51"/>
                <a:gd name="T7" fmla="*/ 2 h 24"/>
                <a:gd name="T8" fmla="*/ 8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7 w 51"/>
                <a:gd name="T1" fmla="*/ 0 h 24"/>
                <a:gd name="T2" fmla="*/ 4 w 51"/>
                <a:gd name="T3" fmla="*/ 11 h 24"/>
                <a:gd name="T4" fmla="*/ 15 w 51"/>
                <a:gd name="T5" fmla="*/ 14 h 24"/>
                <a:gd name="T6" fmla="*/ 19 w 51"/>
                <a:gd name="T7" fmla="*/ 2 h 24"/>
                <a:gd name="T8" fmla="*/ 7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16 w 929"/>
                <a:gd name="T1" fmla="*/ 31 h 462"/>
                <a:gd name="T2" fmla="*/ 3 w 929"/>
                <a:gd name="T3" fmla="*/ 52 h 462"/>
                <a:gd name="T4" fmla="*/ 20 w 929"/>
                <a:gd name="T5" fmla="*/ 56 h 462"/>
                <a:gd name="T6" fmla="*/ 9 w 929"/>
                <a:gd name="T7" fmla="*/ 65 h 462"/>
                <a:gd name="T8" fmla="*/ 58 w 929"/>
                <a:gd name="T9" fmla="*/ 76 h 462"/>
                <a:gd name="T10" fmla="*/ 79 w 929"/>
                <a:gd name="T11" fmla="*/ 73 h 462"/>
                <a:gd name="T12" fmla="*/ 140 w 929"/>
                <a:gd name="T13" fmla="*/ 43 h 462"/>
                <a:gd name="T14" fmla="*/ 169 w 929"/>
                <a:gd name="T15" fmla="*/ 37 h 462"/>
                <a:gd name="T16" fmla="*/ 182 w 929"/>
                <a:gd name="T17" fmla="*/ 45 h 462"/>
                <a:gd name="T18" fmla="*/ 153 w 929"/>
                <a:gd name="T19" fmla="*/ 49 h 462"/>
                <a:gd name="T20" fmla="*/ 136 w 929"/>
                <a:gd name="T21" fmla="*/ 63 h 462"/>
                <a:gd name="T22" fmla="*/ 142 w 929"/>
                <a:gd name="T23" fmla="*/ 67 h 462"/>
                <a:gd name="T24" fmla="*/ 146 w 929"/>
                <a:gd name="T25" fmla="*/ 88 h 462"/>
                <a:gd name="T26" fmla="*/ 196 w 929"/>
                <a:gd name="T27" fmla="*/ 108 h 462"/>
                <a:gd name="T28" fmla="*/ 189 w 929"/>
                <a:gd name="T29" fmla="*/ 118 h 462"/>
                <a:gd name="T30" fmla="*/ 207 w 929"/>
                <a:gd name="T31" fmla="*/ 138 h 462"/>
                <a:gd name="T32" fmla="*/ 196 w 929"/>
                <a:gd name="T33" fmla="*/ 149 h 462"/>
                <a:gd name="T34" fmla="*/ 182 w 929"/>
                <a:gd name="T35" fmla="*/ 165 h 462"/>
                <a:gd name="T36" fmla="*/ 165 w 929"/>
                <a:gd name="T37" fmla="*/ 182 h 462"/>
                <a:gd name="T38" fmla="*/ 164 w 929"/>
                <a:gd name="T39" fmla="*/ 236 h 462"/>
                <a:gd name="T40" fmla="*/ 187 w 929"/>
                <a:gd name="T41" fmla="*/ 250 h 462"/>
                <a:gd name="T42" fmla="*/ 218 w 929"/>
                <a:gd name="T43" fmla="*/ 252 h 462"/>
                <a:gd name="T44" fmla="*/ 232 w 929"/>
                <a:gd name="T45" fmla="*/ 237 h 462"/>
                <a:gd name="T46" fmla="*/ 284 w 929"/>
                <a:gd name="T47" fmla="*/ 200 h 462"/>
                <a:gd name="T48" fmla="*/ 321 w 929"/>
                <a:gd name="T49" fmla="*/ 187 h 462"/>
                <a:gd name="T50" fmla="*/ 363 w 929"/>
                <a:gd name="T51" fmla="*/ 173 h 462"/>
                <a:gd name="T52" fmla="*/ 404 w 929"/>
                <a:gd name="T53" fmla="*/ 163 h 462"/>
                <a:gd name="T54" fmla="*/ 428 w 929"/>
                <a:gd name="T55" fmla="*/ 146 h 462"/>
                <a:gd name="T56" fmla="*/ 449 w 929"/>
                <a:gd name="T57" fmla="*/ 112 h 462"/>
                <a:gd name="T58" fmla="*/ 450 w 929"/>
                <a:gd name="T59" fmla="*/ 86 h 462"/>
                <a:gd name="T60" fmla="*/ 450 w 929"/>
                <a:gd name="T61" fmla="*/ 70 h 462"/>
                <a:gd name="T62" fmla="*/ 467 w 929"/>
                <a:gd name="T63" fmla="*/ 50 h 462"/>
                <a:gd name="T64" fmla="*/ 491 w 929"/>
                <a:gd name="T65" fmla="*/ 52 h 462"/>
                <a:gd name="T66" fmla="*/ 518 w 929"/>
                <a:gd name="T67" fmla="*/ 29 h 462"/>
                <a:gd name="T68" fmla="*/ 498 w 929"/>
                <a:gd name="T69" fmla="*/ 31 h 462"/>
                <a:gd name="T70" fmla="*/ 476 w 929"/>
                <a:gd name="T71" fmla="*/ 25 h 462"/>
                <a:gd name="T72" fmla="*/ 446 w 929"/>
                <a:gd name="T73" fmla="*/ 12 h 462"/>
                <a:gd name="T74" fmla="*/ 360 w 929"/>
                <a:gd name="T75" fmla="*/ 14 h 462"/>
                <a:gd name="T76" fmla="*/ 328 w 929"/>
                <a:gd name="T77" fmla="*/ 21 h 462"/>
                <a:gd name="T78" fmla="*/ 312 w 929"/>
                <a:gd name="T79" fmla="*/ 21 h 462"/>
                <a:gd name="T80" fmla="*/ 290 w 929"/>
                <a:gd name="T81" fmla="*/ 30 h 462"/>
                <a:gd name="T82" fmla="*/ 268 w 929"/>
                <a:gd name="T83" fmla="*/ 16 h 462"/>
                <a:gd name="T84" fmla="*/ 243 w 929"/>
                <a:gd name="T85" fmla="*/ 22 h 462"/>
                <a:gd name="T86" fmla="*/ 205 w 929"/>
                <a:gd name="T87" fmla="*/ 29 h 462"/>
                <a:gd name="T88" fmla="*/ 230 w 929"/>
                <a:gd name="T89" fmla="*/ 21 h 462"/>
                <a:gd name="T90" fmla="*/ 198 w 929"/>
                <a:gd name="T91" fmla="*/ 4 h 462"/>
                <a:gd name="T92" fmla="*/ 187 w 929"/>
                <a:gd name="T93" fmla="*/ 1 h 462"/>
                <a:gd name="T94" fmla="*/ 176 w 929"/>
                <a:gd name="T95" fmla="*/ 4 h 462"/>
                <a:gd name="T96" fmla="*/ 135 w 929"/>
                <a:gd name="T97" fmla="*/ 9 h 462"/>
                <a:gd name="T98" fmla="*/ 90 w 929"/>
                <a:gd name="T99" fmla="*/ 16 h 462"/>
                <a:gd name="T100" fmla="*/ 61 w 929"/>
                <a:gd name="T101" fmla="*/ 14 h 462"/>
                <a:gd name="T102" fmla="*/ 64 w 929"/>
                <a:gd name="T103" fmla="*/ 38 h 462"/>
                <a:gd name="T104" fmla="*/ 58 w 929"/>
                <a:gd name="T105" fmla="*/ 29 h 462"/>
                <a:gd name="T106" fmla="*/ 34 w 929"/>
                <a:gd name="T107" fmla="*/ 23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20 w 52"/>
                <a:gd name="T1" fmla="*/ 0 h 32"/>
                <a:gd name="T2" fmla="*/ 5 w 52"/>
                <a:gd name="T3" fmla="*/ 11 h 32"/>
                <a:gd name="T4" fmla="*/ 14 w 52"/>
                <a:gd name="T5" fmla="*/ 18 h 32"/>
                <a:gd name="T6" fmla="*/ 24 w 52"/>
                <a:gd name="T7" fmla="*/ 17 h 32"/>
                <a:gd name="T8" fmla="*/ 20 w 52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57 w 172"/>
                <a:gd name="T1" fmla="*/ 5 h 72"/>
                <a:gd name="T2" fmla="*/ 36 w 172"/>
                <a:gd name="T3" fmla="*/ 2 h 72"/>
                <a:gd name="T4" fmla="*/ 30 w 172"/>
                <a:gd name="T5" fmla="*/ 0 h 72"/>
                <a:gd name="T6" fmla="*/ 0 w 172"/>
                <a:gd name="T7" fmla="*/ 16 h 72"/>
                <a:gd name="T8" fmla="*/ 16 w 172"/>
                <a:gd name="T9" fmla="*/ 23 h 72"/>
                <a:gd name="T10" fmla="*/ 23 w 172"/>
                <a:gd name="T11" fmla="*/ 34 h 72"/>
                <a:gd name="T12" fmla="*/ 36 w 172"/>
                <a:gd name="T13" fmla="*/ 38 h 72"/>
                <a:gd name="T14" fmla="*/ 43 w 172"/>
                <a:gd name="T15" fmla="*/ 41 h 72"/>
                <a:gd name="T16" fmla="*/ 72 w 172"/>
                <a:gd name="T17" fmla="*/ 34 h 72"/>
                <a:gd name="T18" fmla="*/ 95 w 172"/>
                <a:gd name="T19" fmla="*/ 25 h 72"/>
                <a:gd name="T20" fmla="*/ 82 w 172"/>
                <a:gd name="T21" fmla="*/ 11 h 72"/>
                <a:gd name="T22" fmla="*/ 75 w 172"/>
                <a:gd name="T23" fmla="*/ 2 h 72"/>
                <a:gd name="T24" fmla="*/ 57 w 172"/>
                <a:gd name="T25" fmla="*/ 5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20 w 52"/>
                <a:gd name="T1" fmla="*/ 0 h 32"/>
                <a:gd name="T2" fmla="*/ 5 w 52"/>
                <a:gd name="T3" fmla="*/ 11 h 32"/>
                <a:gd name="T4" fmla="*/ 14 w 52"/>
                <a:gd name="T5" fmla="*/ 18 h 32"/>
                <a:gd name="T6" fmla="*/ 24 w 52"/>
                <a:gd name="T7" fmla="*/ 17 h 32"/>
                <a:gd name="T8" fmla="*/ 20 w 52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08 w 206"/>
                <a:gd name="T1" fmla="*/ 4 h 85"/>
                <a:gd name="T2" fmla="*/ 59 w 206"/>
                <a:gd name="T3" fmla="*/ 5 h 85"/>
                <a:gd name="T4" fmla="*/ 62 w 206"/>
                <a:gd name="T5" fmla="*/ 14 h 85"/>
                <a:gd name="T6" fmla="*/ 61 w 206"/>
                <a:gd name="T7" fmla="*/ 18 h 85"/>
                <a:gd name="T8" fmla="*/ 50 w 206"/>
                <a:gd name="T9" fmla="*/ 15 h 85"/>
                <a:gd name="T10" fmla="*/ 44 w 206"/>
                <a:gd name="T11" fmla="*/ 10 h 85"/>
                <a:gd name="T12" fmla="*/ 13 w 206"/>
                <a:gd name="T13" fmla="*/ 15 h 85"/>
                <a:gd name="T14" fmla="*/ 17 w 206"/>
                <a:gd name="T15" fmla="*/ 27 h 85"/>
                <a:gd name="T16" fmla="*/ 31 w 206"/>
                <a:gd name="T17" fmla="*/ 29 h 85"/>
                <a:gd name="T18" fmla="*/ 42 w 206"/>
                <a:gd name="T19" fmla="*/ 40 h 85"/>
                <a:gd name="T20" fmla="*/ 50 w 206"/>
                <a:gd name="T21" fmla="*/ 47 h 85"/>
                <a:gd name="T22" fmla="*/ 62 w 206"/>
                <a:gd name="T23" fmla="*/ 37 h 85"/>
                <a:gd name="T24" fmla="*/ 68 w 206"/>
                <a:gd name="T25" fmla="*/ 33 h 85"/>
                <a:gd name="T26" fmla="*/ 72 w 206"/>
                <a:gd name="T27" fmla="*/ 26 h 85"/>
                <a:gd name="T28" fmla="*/ 95 w 206"/>
                <a:gd name="T29" fmla="*/ 19 h 85"/>
                <a:gd name="T30" fmla="*/ 106 w 206"/>
                <a:gd name="T31" fmla="*/ 17 h 85"/>
                <a:gd name="T32" fmla="*/ 113 w 206"/>
                <a:gd name="T33" fmla="*/ 15 h 85"/>
                <a:gd name="T34" fmla="*/ 108 w 206"/>
                <a:gd name="T35" fmla="*/ 4 h 8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20 w 64"/>
                <a:gd name="T1" fmla="*/ 4 h 28"/>
                <a:gd name="T2" fmla="*/ 5 w 64"/>
                <a:gd name="T3" fmla="*/ 2 h 28"/>
                <a:gd name="T4" fmla="*/ 14 w 64"/>
                <a:gd name="T5" fmla="*/ 16 h 28"/>
                <a:gd name="T6" fmla="*/ 31 w 64"/>
                <a:gd name="T7" fmla="*/ 8 h 28"/>
                <a:gd name="T8" fmla="*/ 20 w 64"/>
                <a:gd name="T9" fmla="*/ 4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13 w 146"/>
                <a:gd name="T1" fmla="*/ 11 h 176"/>
                <a:gd name="T2" fmla="*/ 0 w 146"/>
                <a:gd name="T3" fmla="*/ 14 h 176"/>
                <a:gd name="T4" fmla="*/ 7 w 146"/>
                <a:gd name="T5" fmla="*/ 24 h 176"/>
                <a:gd name="T6" fmla="*/ 19 w 146"/>
                <a:gd name="T7" fmla="*/ 49 h 176"/>
                <a:gd name="T8" fmla="*/ 29 w 146"/>
                <a:gd name="T9" fmla="*/ 51 h 176"/>
                <a:gd name="T10" fmla="*/ 28 w 146"/>
                <a:gd name="T11" fmla="*/ 60 h 176"/>
                <a:gd name="T12" fmla="*/ 16 w 146"/>
                <a:gd name="T13" fmla="*/ 64 h 176"/>
                <a:gd name="T14" fmla="*/ 9 w 146"/>
                <a:gd name="T15" fmla="*/ 74 h 176"/>
                <a:gd name="T16" fmla="*/ 10 w 146"/>
                <a:gd name="T17" fmla="*/ 77 h 176"/>
                <a:gd name="T18" fmla="*/ 16 w 146"/>
                <a:gd name="T19" fmla="*/ 80 h 176"/>
                <a:gd name="T20" fmla="*/ 10 w 146"/>
                <a:gd name="T21" fmla="*/ 95 h 176"/>
                <a:gd name="T22" fmla="*/ 11 w 146"/>
                <a:gd name="T23" fmla="*/ 98 h 176"/>
                <a:gd name="T24" fmla="*/ 19 w 146"/>
                <a:gd name="T25" fmla="*/ 96 h 176"/>
                <a:gd name="T26" fmla="*/ 32 w 146"/>
                <a:gd name="T27" fmla="*/ 95 h 176"/>
                <a:gd name="T28" fmla="*/ 52 w 146"/>
                <a:gd name="T29" fmla="*/ 96 h 176"/>
                <a:gd name="T30" fmla="*/ 61 w 146"/>
                <a:gd name="T31" fmla="*/ 95 h 176"/>
                <a:gd name="T32" fmla="*/ 68 w 146"/>
                <a:gd name="T33" fmla="*/ 93 h 176"/>
                <a:gd name="T34" fmla="*/ 72 w 146"/>
                <a:gd name="T35" fmla="*/ 80 h 176"/>
                <a:gd name="T36" fmla="*/ 81 w 146"/>
                <a:gd name="T37" fmla="*/ 75 h 176"/>
                <a:gd name="T38" fmla="*/ 61 w 146"/>
                <a:gd name="T39" fmla="*/ 62 h 176"/>
                <a:gd name="T40" fmla="*/ 49 w 146"/>
                <a:gd name="T41" fmla="*/ 47 h 176"/>
                <a:gd name="T42" fmla="*/ 46 w 146"/>
                <a:gd name="T43" fmla="*/ 39 h 176"/>
                <a:gd name="T44" fmla="*/ 36 w 146"/>
                <a:gd name="T45" fmla="*/ 35 h 176"/>
                <a:gd name="T46" fmla="*/ 48 w 146"/>
                <a:gd name="T47" fmla="*/ 26 h 176"/>
                <a:gd name="T48" fmla="*/ 36 w 146"/>
                <a:gd name="T49" fmla="*/ 17 h 176"/>
                <a:gd name="T50" fmla="*/ 39 w 146"/>
                <a:gd name="T51" fmla="*/ 8 h 176"/>
                <a:gd name="T52" fmla="*/ 25 w 146"/>
                <a:gd name="T53" fmla="*/ 1 h 176"/>
                <a:gd name="T54" fmla="*/ 16 w 146"/>
                <a:gd name="T55" fmla="*/ 5 h 176"/>
                <a:gd name="T56" fmla="*/ 13 w 146"/>
                <a:gd name="T57" fmla="*/ 11 h 17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33 w 92"/>
                <a:gd name="T1" fmla="*/ 3 h 92"/>
                <a:gd name="T2" fmla="*/ 47 w 92"/>
                <a:gd name="T3" fmla="*/ 4 h 92"/>
                <a:gd name="T4" fmla="*/ 52 w 92"/>
                <a:gd name="T5" fmla="*/ 14 h 92"/>
                <a:gd name="T6" fmla="*/ 44 w 92"/>
                <a:gd name="T7" fmla="*/ 26 h 92"/>
                <a:gd name="T8" fmla="*/ 26 w 92"/>
                <a:gd name="T9" fmla="*/ 41 h 92"/>
                <a:gd name="T10" fmla="*/ 11 w 92"/>
                <a:gd name="T11" fmla="*/ 50 h 92"/>
                <a:gd name="T12" fmla="*/ 5 w 92"/>
                <a:gd name="T13" fmla="*/ 39 h 92"/>
                <a:gd name="T14" fmla="*/ 11 w 92"/>
                <a:gd name="T15" fmla="*/ 35 h 92"/>
                <a:gd name="T16" fmla="*/ 8 w 92"/>
                <a:gd name="T17" fmla="*/ 25 h 92"/>
                <a:gd name="T18" fmla="*/ 23 w 92"/>
                <a:gd name="T19" fmla="*/ 16 h 92"/>
                <a:gd name="T20" fmla="*/ 33 w 92"/>
                <a:gd name="T21" fmla="*/ 3 h 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119 w 633"/>
                <a:gd name="T1" fmla="*/ 6 h 660"/>
                <a:gd name="T2" fmla="*/ 99 w 633"/>
                <a:gd name="T3" fmla="*/ 11 h 660"/>
                <a:gd name="T4" fmla="*/ 81 w 633"/>
                <a:gd name="T5" fmla="*/ 29 h 660"/>
                <a:gd name="T6" fmla="*/ 58 w 633"/>
                <a:gd name="T7" fmla="*/ 33 h 660"/>
                <a:gd name="T8" fmla="*/ 47 w 633"/>
                <a:gd name="T9" fmla="*/ 42 h 660"/>
                <a:gd name="T10" fmla="*/ 38 w 633"/>
                <a:gd name="T11" fmla="*/ 65 h 660"/>
                <a:gd name="T12" fmla="*/ 20 w 633"/>
                <a:gd name="T13" fmla="*/ 94 h 660"/>
                <a:gd name="T14" fmla="*/ 0 w 633"/>
                <a:gd name="T15" fmla="*/ 101 h 660"/>
                <a:gd name="T16" fmla="*/ 40 w 633"/>
                <a:gd name="T17" fmla="*/ 182 h 660"/>
                <a:gd name="T18" fmla="*/ 67 w 633"/>
                <a:gd name="T19" fmla="*/ 240 h 660"/>
                <a:gd name="T20" fmla="*/ 81 w 633"/>
                <a:gd name="T21" fmla="*/ 249 h 660"/>
                <a:gd name="T22" fmla="*/ 94 w 633"/>
                <a:gd name="T23" fmla="*/ 254 h 660"/>
                <a:gd name="T24" fmla="*/ 128 w 633"/>
                <a:gd name="T25" fmla="*/ 242 h 660"/>
                <a:gd name="T26" fmla="*/ 142 w 633"/>
                <a:gd name="T27" fmla="*/ 238 h 660"/>
                <a:gd name="T28" fmla="*/ 168 w 633"/>
                <a:gd name="T29" fmla="*/ 254 h 660"/>
                <a:gd name="T30" fmla="*/ 182 w 633"/>
                <a:gd name="T31" fmla="*/ 296 h 660"/>
                <a:gd name="T32" fmla="*/ 189 w 633"/>
                <a:gd name="T33" fmla="*/ 294 h 660"/>
                <a:gd name="T34" fmla="*/ 193 w 633"/>
                <a:gd name="T35" fmla="*/ 287 h 660"/>
                <a:gd name="T36" fmla="*/ 207 w 633"/>
                <a:gd name="T37" fmla="*/ 308 h 660"/>
                <a:gd name="T38" fmla="*/ 227 w 633"/>
                <a:gd name="T39" fmla="*/ 321 h 660"/>
                <a:gd name="T40" fmla="*/ 244 w 633"/>
                <a:gd name="T41" fmla="*/ 339 h 660"/>
                <a:gd name="T42" fmla="*/ 249 w 633"/>
                <a:gd name="T43" fmla="*/ 346 h 660"/>
                <a:gd name="T44" fmla="*/ 255 w 633"/>
                <a:gd name="T45" fmla="*/ 350 h 660"/>
                <a:gd name="T46" fmla="*/ 271 w 633"/>
                <a:gd name="T47" fmla="*/ 368 h 660"/>
                <a:gd name="T48" fmla="*/ 276 w 633"/>
                <a:gd name="T49" fmla="*/ 355 h 660"/>
                <a:gd name="T50" fmla="*/ 303 w 633"/>
                <a:gd name="T51" fmla="*/ 371 h 660"/>
                <a:gd name="T52" fmla="*/ 329 w 633"/>
                <a:gd name="T53" fmla="*/ 368 h 660"/>
                <a:gd name="T54" fmla="*/ 345 w 633"/>
                <a:gd name="T55" fmla="*/ 299 h 660"/>
                <a:gd name="T56" fmla="*/ 354 w 633"/>
                <a:gd name="T57" fmla="*/ 260 h 660"/>
                <a:gd name="T58" fmla="*/ 347 w 633"/>
                <a:gd name="T59" fmla="*/ 206 h 660"/>
                <a:gd name="T60" fmla="*/ 300 w 633"/>
                <a:gd name="T61" fmla="*/ 152 h 660"/>
                <a:gd name="T62" fmla="*/ 296 w 633"/>
                <a:gd name="T63" fmla="*/ 132 h 660"/>
                <a:gd name="T64" fmla="*/ 258 w 633"/>
                <a:gd name="T65" fmla="*/ 101 h 660"/>
                <a:gd name="T66" fmla="*/ 264 w 633"/>
                <a:gd name="T67" fmla="*/ 87 h 660"/>
                <a:gd name="T68" fmla="*/ 255 w 633"/>
                <a:gd name="T69" fmla="*/ 74 h 660"/>
                <a:gd name="T70" fmla="*/ 234 w 633"/>
                <a:gd name="T71" fmla="*/ 44 h 660"/>
                <a:gd name="T72" fmla="*/ 220 w 633"/>
                <a:gd name="T73" fmla="*/ 17 h 660"/>
                <a:gd name="T74" fmla="*/ 218 w 633"/>
                <a:gd name="T75" fmla="*/ 11 h 660"/>
                <a:gd name="T76" fmla="*/ 204 w 633"/>
                <a:gd name="T77" fmla="*/ 85 h 660"/>
                <a:gd name="T78" fmla="*/ 182 w 633"/>
                <a:gd name="T79" fmla="*/ 65 h 660"/>
                <a:gd name="T80" fmla="*/ 164 w 633"/>
                <a:gd name="T81" fmla="*/ 62 h 660"/>
                <a:gd name="T82" fmla="*/ 153 w 633"/>
                <a:gd name="T83" fmla="*/ 49 h 660"/>
                <a:gd name="T84" fmla="*/ 148 w 633"/>
                <a:gd name="T85" fmla="*/ 35 h 660"/>
                <a:gd name="T86" fmla="*/ 155 w 633"/>
                <a:gd name="T87" fmla="*/ 31 h 660"/>
                <a:gd name="T88" fmla="*/ 135 w 633"/>
                <a:gd name="T89" fmla="*/ 11 h 660"/>
                <a:gd name="T90" fmla="*/ 121 w 633"/>
                <a:gd name="T91" fmla="*/ 6 h 660"/>
                <a:gd name="T92" fmla="*/ 115 w 633"/>
                <a:gd name="T93" fmla="*/ 4 h 660"/>
                <a:gd name="T94" fmla="*/ 119 w 633"/>
                <a:gd name="T95" fmla="*/ 6 h 66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47 w 426"/>
                <a:gd name="T1" fmla="*/ 34 h 280"/>
                <a:gd name="T2" fmla="*/ 38 w 426"/>
                <a:gd name="T3" fmla="*/ 20 h 280"/>
                <a:gd name="T4" fmla="*/ 36 w 426"/>
                <a:gd name="T5" fmla="*/ 9 h 280"/>
                <a:gd name="T6" fmla="*/ 29 w 426"/>
                <a:gd name="T7" fmla="*/ 7 h 280"/>
                <a:gd name="T8" fmla="*/ 9 w 426"/>
                <a:gd name="T9" fmla="*/ 9 h 280"/>
                <a:gd name="T10" fmla="*/ 25 w 426"/>
                <a:gd name="T11" fmla="*/ 23 h 280"/>
                <a:gd name="T12" fmla="*/ 27 w 426"/>
                <a:gd name="T13" fmla="*/ 29 h 280"/>
                <a:gd name="T14" fmla="*/ 13 w 426"/>
                <a:gd name="T15" fmla="*/ 38 h 280"/>
                <a:gd name="T16" fmla="*/ 49 w 426"/>
                <a:gd name="T17" fmla="*/ 52 h 280"/>
                <a:gd name="T18" fmla="*/ 70 w 426"/>
                <a:gd name="T19" fmla="*/ 63 h 280"/>
                <a:gd name="T20" fmla="*/ 72 w 426"/>
                <a:gd name="T21" fmla="*/ 70 h 280"/>
                <a:gd name="T22" fmla="*/ 79 w 426"/>
                <a:gd name="T23" fmla="*/ 74 h 280"/>
                <a:gd name="T24" fmla="*/ 83 w 426"/>
                <a:gd name="T25" fmla="*/ 88 h 280"/>
                <a:gd name="T26" fmla="*/ 74 w 426"/>
                <a:gd name="T27" fmla="*/ 110 h 280"/>
                <a:gd name="T28" fmla="*/ 101 w 426"/>
                <a:gd name="T29" fmla="*/ 106 h 280"/>
                <a:gd name="T30" fmla="*/ 108 w 426"/>
                <a:gd name="T31" fmla="*/ 122 h 280"/>
                <a:gd name="T32" fmla="*/ 121 w 426"/>
                <a:gd name="T33" fmla="*/ 126 h 280"/>
                <a:gd name="T34" fmla="*/ 128 w 426"/>
                <a:gd name="T35" fmla="*/ 128 h 280"/>
                <a:gd name="T36" fmla="*/ 142 w 426"/>
                <a:gd name="T37" fmla="*/ 126 h 280"/>
                <a:gd name="T38" fmla="*/ 155 w 426"/>
                <a:gd name="T39" fmla="*/ 110 h 280"/>
                <a:gd name="T40" fmla="*/ 189 w 426"/>
                <a:gd name="T41" fmla="*/ 142 h 280"/>
                <a:gd name="T42" fmla="*/ 204 w 426"/>
                <a:gd name="T43" fmla="*/ 158 h 280"/>
                <a:gd name="T44" fmla="*/ 202 w 426"/>
                <a:gd name="T45" fmla="*/ 126 h 280"/>
                <a:gd name="T46" fmla="*/ 189 w 426"/>
                <a:gd name="T47" fmla="*/ 113 h 280"/>
                <a:gd name="T48" fmla="*/ 209 w 426"/>
                <a:gd name="T49" fmla="*/ 95 h 280"/>
                <a:gd name="T50" fmla="*/ 229 w 426"/>
                <a:gd name="T51" fmla="*/ 88 h 280"/>
                <a:gd name="T52" fmla="*/ 236 w 426"/>
                <a:gd name="T53" fmla="*/ 86 h 280"/>
                <a:gd name="T54" fmla="*/ 238 w 426"/>
                <a:gd name="T55" fmla="*/ 79 h 280"/>
                <a:gd name="T56" fmla="*/ 200 w 426"/>
                <a:gd name="T57" fmla="*/ 83 h 280"/>
                <a:gd name="T58" fmla="*/ 171 w 426"/>
                <a:gd name="T59" fmla="*/ 79 h 280"/>
                <a:gd name="T60" fmla="*/ 168 w 426"/>
                <a:gd name="T61" fmla="*/ 72 h 280"/>
                <a:gd name="T62" fmla="*/ 164 w 426"/>
                <a:gd name="T63" fmla="*/ 65 h 280"/>
                <a:gd name="T64" fmla="*/ 124 w 426"/>
                <a:gd name="T65" fmla="*/ 45 h 280"/>
                <a:gd name="T66" fmla="*/ 90 w 426"/>
                <a:gd name="T67" fmla="*/ 34 h 280"/>
                <a:gd name="T68" fmla="*/ 76 w 426"/>
                <a:gd name="T69" fmla="*/ 29 h 280"/>
                <a:gd name="T70" fmla="*/ 45 w 426"/>
                <a:gd name="T71" fmla="*/ 29 h 280"/>
                <a:gd name="T72" fmla="*/ 38 w 426"/>
                <a:gd name="T73" fmla="*/ 18 h 280"/>
                <a:gd name="T74" fmla="*/ 38 w 426"/>
                <a:gd name="T75" fmla="*/ 0 h 2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rotWithShape="0">
                      <a:srgbClr val="989898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11 w 416"/>
                <a:gd name="T3" fmla="*/ 21 h 282"/>
                <a:gd name="T4" fmla="*/ 16 w 416"/>
                <a:gd name="T5" fmla="*/ 28 h 282"/>
                <a:gd name="T6" fmla="*/ 47 w 416"/>
                <a:gd name="T7" fmla="*/ 50 h 282"/>
                <a:gd name="T8" fmla="*/ 67 w 416"/>
                <a:gd name="T9" fmla="*/ 64 h 282"/>
                <a:gd name="T10" fmla="*/ 74 w 416"/>
                <a:gd name="T11" fmla="*/ 68 h 282"/>
                <a:gd name="T12" fmla="*/ 76 w 416"/>
                <a:gd name="T13" fmla="*/ 94 h 282"/>
                <a:gd name="T14" fmla="*/ 65 w 416"/>
                <a:gd name="T15" fmla="*/ 112 h 282"/>
                <a:gd name="T16" fmla="*/ 76 w 416"/>
                <a:gd name="T17" fmla="*/ 110 h 282"/>
                <a:gd name="T18" fmla="*/ 83 w 416"/>
                <a:gd name="T19" fmla="*/ 106 h 282"/>
                <a:gd name="T20" fmla="*/ 90 w 416"/>
                <a:gd name="T21" fmla="*/ 112 h 282"/>
                <a:gd name="T22" fmla="*/ 103 w 416"/>
                <a:gd name="T23" fmla="*/ 121 h 282"/>
                <a:gd name="T24" fmla="*/ 117 w 416"/>
                <a:gd name="T25" fmla="*/ 130 h 282"/>
                <a:gd name="T26" fmla="*/ 134 w 416"/>
                <a:gd name="T27" fmla="*/ 123 h 282"/>
                <a:gd name="T28" fmla="*/ 138 w 416"/>
                <a:gd name="T29" fmla="*/ 110 h 282"/>
                <a:gd name="T30" fmla="*/ 150 w 416"/>
                <a:gd name="T31" fmla="*/ 112 h 282"/>
                <a:gd name="T32" fmla="*/ 163 w 416"/>
                <a:gd name="T33" fmla="*/ 117 h 282"/>
                <a:gd name="T34" fmla="*/ 190 w 416"/>
                <a:gd name="T35" fmla="*/ 157 h 282"/>
                <a:gd name="T36" fmla="*/ 199 w 416"/>
                <a:gd name="T37" fmla="*/ 155 h 282"/>
                <a:gd name="T38" fmla="*/ 197 w 416"/>
                <a:gd name="T39" fmla="*/ 141 h 282"/>
                <a:gd name="T40" fmla="*/ 176 w 416"/>
                <a:gd name="T41" fmla="*/ 110 h 282"/>
                <a:gd name="T42" fmla="*/ 201 w 416"/>
                <a:gd name="T43" fmla="*/ 97 h 282"/>
                <a:gd name="T44" fmla="*/ 228 w 416"/>
                <a:gd name="T45" fmla="*/ 81 h 282"/>
                <a:gd name="T46" fmla="*/ 229 w 416"/>
                <a:gd name="T47" fmla="*/ 67 h 282"/>
                <a:gd name="T48" fmla="*/ 205 w 416"/>
                <a:gd name="T49" fmla="*/ 77 h 282"/>
                <a:gd name="T50" fmla="*/ 172 w 416"/>
                <a:gd name="T51" fmla="*/ 77 h 282"/>
                <a:gd name="T52" fmla="*/ 147 w 416"/>
                <a:gd name="T53" fmla="*/ 55 h 282"/>
                <a:gd name="T54" fmla="*/ 101 w 416"/>
                <a:gd name="T55" fmla="*/ 34 h 282"/>
                <a:gd name="T56" fmla="*/ 74 w 416"/>
                <a:gd name="T57" fmla="*/ 19 h 282"/>
                <a:gd name="T58" fmla="*/ 52 w 416"/>
                <a:gd name="T59" fmla="*/ 23 h 282"/>
                <a:gd name="T60" fmla="*/ 43 w 416"/>
                <a:gd name="T61" fmla="*/ 32 h 282"/>
                <a:gd name="T62" fmla="*/ 31 w 416"/>
                <a:gd name="T63" fmla="*/ 10 h 282"/>
                <a:gd name="T64" fmla="*/ 0 w 416"/>
                <a:gd name="T65" fmla="*/ 1 h 28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18 w 60"/>
                <a:gd name="T1" fmla="*/ 10 h 78"/>
                <a:gd name="T2" fmla="*/ 0 w 60"/>
                <a:gd name="T3" fmla="*/ 10 h 78"/>
                <a:gd name="T4" fmla="*/ 11 w 60"/>
                <a:gd name="T5" fmla="*/ 23 h 78"/>
                <a:gd name="T6" fmla="*/ 16 w 60"/>
                <a:gd name="T7" fmla="*/ 36 h 78"/>
                <a:gd name="T8" fmla="*/ 18 w 60"/>
                <a:gd name="T9" fmla="*/ 43 h 78"/>
                <a:gd name="T10" fmla="*/ 34 w 60"/>
                <a:gd name="T11" fmla="*/ 28 h 78"/>
                <a:gd name="T12" fmla="*/ 18 w 60"/>
                <a:gd name="T13" fmla="*/ 1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26 w 219"/>
                <a:gd name="T1" fmla="*/ 41 h 113"/>
                <a:gd name="T2" fmla="*/ 22 w 219"/>
                <a:gd name="T3" fmla="*/ 35 h 113"/>
                <a:gd name="T4" fmla="*/ 8 w 219"/>
                <a:gd name="T5" fmla="*/ 39 h 113"/>
                <a:gd name="T6" fmla="*/ 22 w 219"/>
                <a:gd name="T7" fmla="*/ 64 h 113"/>
                <a:gd name="T8" fmla="*/ 69 w 219"/>
                <a:gd name="T9" fmla="*/ 50 h 113"/>
                <a:gd name="T10" fmla="*/ 82 w 219"/>
                <a:gd name="T11" fmla="*/ 41 h 113"/>
                <a:gd name="T12" fmla="*/ 96 w 219"/>
                <a:gd name="T13" fmla="*/ 37 h 113"/>
                <a:gd name="T14" fmla="*/ 123 w 219"/>
                <a:gd name="T15" fmla="*/ 11 h 113"/>
                <a:gd name="T16" fmla="*/ 118 w 219"/>
                <a:gd name="T17" fmla="*/ 0 h 113"/>
                <a:gd name="T18" fmla="*/ 100 w 219"/>
                <a:gd name="T19" fmla="*/ 10 h 113"/>
                <a:gd name="T20" fmla="*/ 60 w 219"/>
                <a:gd name="T21" fmla="*/ 23 h 113"/>
                <a:gd name="T22" fmla="*/ 46 w 219"/>
                <a:gd name="T23" fmla="*/ 26 h 113"/>
                <a:gd name="T24" fmla="*/ 33 w 219"/>
                <a:gd name="T25" fmla="*/ 30 h 113"/>
                <a:gd name="T26" fmla="*/ 26 w 219"/>
                <a:gd name="T27" fmla="*/ 41 h 1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7 w 139"/>
                <a:gd name="T1" fmla="*/ 34 h 122"/>
                <a:gd name="T2" fmla="*/ 4 w 139"/>
                <a:gd name="T3" fmla="*/ 48 h 122"/>
                <a:gd name="T4" fmla="*/ 0 w 139"/>
                <a:gd name="T5" fmla="*/ 61 h 122"/>
                <a:gd name="T6" fmla="*/ 20 w 139"/>
                <a:gd name="T7" fmla="*/ 66 h 122"/>
                <a:gd name="T8" fmla="*/ 29 w 139"/>
                <a:gd name="T9" fmla="*/ 54 h 122"/>
                <a:gd name="T10" fmla="*/ 70 w 139"/>
                <a:gd name="T11" fmla="*/ 38 h 122"/>
                <a:gd name="T12" fmla="*/ 76 w 139"/>
                <a:gd name="T13" fmla="*/ 25 h 122"/>
                <a:gd name="T14" fmla="*/ 63 w 139"/>
                <a:gd name="T15" fmla="*/ 16 h 122"/>
                <a:gd name="T16" fmla="*/ 56 w 139"/>
                <a:gd name="T17" fmla="*/ 11 h 122"/>
                <a:gd name="T18" fmla="*/ 36 w 139"/>
                <a:gd name="T19" fmla="*/ 7 h 122"/>
                <a:gd name="T20" fmla="*/ 29 w 139"/>
                <a:gd name="T21" fmla="*/ 20 h 122"/>
                <a:gd name="T22" fmla="*/ 7 w 139"/>
                <a:gd name="T23" fmla="*/ 34 h 12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17 w 49"/>
                <a:gd name="T1" fmla="*/ 0 h 35"/>
                <a:gd name="T2" fmla="*/ 5 w 49"/>
                <a:gd name="T3" fmla="*/ 6 h 35"/>
                <a:gd name="T4" fmla="*/ 14 w 49"/>
                <a:gd name="T5" fmla="*/ 19 h 35"/>
                <a:gd name="T6" fmla="*/ 22 w 49"/>
                <a:gd name="T7" fmla="*/ 14 h 35"/>
                <a:gd name="T8" fmla="*/ 17 w 49"/>
                <a:gd name="T9" fmla="*/ 0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72 w 164"/>
                <a:gd name="T1" fmla="*/ 0 h 268"/>
                <a:gd name="T2" fmla="*/ 59 w 164"/>
                <a:gd name="T3" fmla="*/ 16 h 268"/>
                <a:gd name="T4" fmla="*/ 50 w 164"/>
                <a:gd name="T5" fmla="*/ 36 h 268"/>
                <a:gd name="T6" fmla="*/ 20 w 164"/>
                <a:gd name="T7" fmla="*/ 47 h 268"/>
                <a:gd name="T8" fmla="*/ 16 w 164"/>
                <a:gd name="T9" fmla="*/ 54 h 268"/>
                <a:gd name="T10" fmla="*/ 9 w 164"/>
                <a:gd name="T11" fmla="*/ 56 h 268"/>
                <a:gd name="T12" fmla="*/ 11 w 164"/>
                <a:gd name="T13" fmla="*/ 74 h 268"/>
                <a:gd name="T14" fmla="*/ 16 w 164"/>
                <a:gd name="T15" fmla="*/ 88 h 268"/>
                <a:gd name="T16" fmla="*/ 0 w 164"/>
                <a:gd name="T17" fmla="*/ 113 h 268"/>
                <a:gd name="T18" fmla="*/ 16 w 164"/>
                <a:gd name="T19" fmla="*/ 146 h 268"/>
                <a:gd name="T20" fmla="*/ 29 w 164"/>
                <a:gd name="T21" fmla="*/ 151 h 268"/>
                <a:gd name="T22" fmla="*/ 50 w 164"/>
                <a:gd name="T23" fmla="*/ 122 h 268"/>
                <a:gd name="T24" fmla="*/ 59 w 164"/>
                <a:gd name="T25" fmla="*/ 108 h 268"/>
                <a:gd name="T26" fmla="*/ 72 w 164"/>
                <a:gd name="T27" fmla="*/ 65 h 268"/>
                <a:gd name="T28" fmla="*/ 79 w 164"/>
                <a:gd name="T29" fmla="*/ 43 h 268"/>
                <a:gd name="T30" fmla="*/ 92 w 164"/>
                <a:gd name="T31" fmla="*/ 41 h 268"/>
                <a:gd name="T32" fmla="*/ 72 w 164"/>
                <a:gd name="T33" fmla="*/ 0 h 2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16 w 66"/>
                <a:gd name="T1" fmla="*/ 0 h 81"/>
                <a:gd name="T2" fmla="*/ 14 w 66"/>
                <a:gd name="T3" fmla="*/ 34 h 81"/>
                <a:gd name="T4" fmla="*/ 16 w 66"/>
                <a:gd name="T5" fmla="*/ 43 h 81"/>
                <a:gd name="T6" fmla="*/ 22 w 66"/>
                <a:gd name="T7" fmla="*/ 45 h 81"/>
                <a:gd name="T8" fmla="*/ 31 w 66"/>
                <a:gd name="T9" fmla="*/ 43 h 81"/>
                <a:gd name="T10" fmla="*/ 16 w 66"/>
                <a:gd name="T11" fmla="*/ 0 h 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54 w 148"/>
                <a:gd name="T1" fmla="*/ 0 h 244"/>
                <a:gd name="T2" fmla="*/ 34 w 148"/>
                <a:gd name="T3" fmla="*/ 47 h 244"/>
                <a:gd name="T4" fmla="*/ 20 w 148"/>
                <a:gd name="T5" fmla="*/ 52 h 244"/>
                <a:gd name="T6" fmla="*/ 7 w 148"/>
                <a:gd name="T7" fmla="*/ 61 h 244"/>
                <a:gd name="T8" fmla="*/ 23 w 148"/>
                <a:gd name="T9" fmla="*/ 106 h 244"/>
                <a:gd name="T10" fmla="*/ 29 w 148"/>
                <a:gd name="T11" fmla="*/ 126 h 244"/>
                <a:gd name="T12" fmla="*/ 34 w 148"/>
                <a:gd name="T13" fmla="*/ 133 h 244"/>
                <a:gd name="T14" fmla="*/ 47 w 148"/>
                <a:gd name="T15" fmla="*/ 137 h 244"/>
                <a:gd name="T16" fmla="*/ 54 w 148"/>
                <a:gd name="T17" fmla="*/ 110 h 244"/>
                <a:gd name="T18" fmla="*/ 70 w 148"/>
                <a:gd name="T19" fmla="*/ 95 h 244"/>
                <a:gd name="T20" fmla="*/ 63 w 148"/>
                <a:gd name="T21" fmla="*/ 38 h 244"/>
                <a:gd name="T22" fmla="*/ 79 w 148"/>
                <a:gd name="T23" fmla="*/ 27 h 244"/>
                <a:gd name="T24" fmla="*/ 63 w 148"/>
                <a:gd name="T25" fmla="*/ 11 h 244"/>
                <a:gd name="T26" fmla="*/ 54 w 148"/>
                <a:gd name="T27" fmla="*/ 0 h 24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27 w 96"/>
                <a:gd name="T1" fmla="*/ 1 h 183"/>
                <a:gd name="T2" fmla="*/ 29 w 96"/>
                <a:gd name="T3" fmla="*/ 19 h 183"/>
                <a:gd name="T4" fmla="*/ 34 w 96"/>
                <a:gd name="T5" fmla="*/ 34 h 183"/>
                <a:gd name="T6" fmla="*/ 35 w 96"/>
                <a:gd name="T7" fmla="*/ 52 h 183"/>
                <a:gd name="T8" fmla="*/ 38 w 96"/>
                <a:gd name="T9" fmla="*/ 59 h 183"/>
                <a:gd name="T10" fmla="*/ 40 w 96"/>
                <a:gd name="T11" fmla="*/ 70 h 183"/>
                <a:gd name="T12" fmla="*/ 32 w 96"/>
                <a:gd name="T13" fmla="*/ 52 h 183"/>
                <a:gd name="T14" fmla="*/ 20 w 96"/>
                <a:gd name="T15" fmla="*/ 43 h 183"/>
                <a:gd name="T16" fmla="*/ 3 w 96"/>
                <a:gd name="T17" fmla="*/ 46 h 183"/>
                <a:gd name="T18" fmla="*/ 5 w 96"/>
                <a:gd name="T19" fmla="*/ 57 h 183"/>
                <a:gd name="T20" fmla="*/ 23 w 96"/>
                <a:gd name="T21" fmla="*/ 64 h 183"/>
                <a:gd name="T22" fmla="*/ 32 w 96"/>
                <a:gd name="T23" fmla="*/ 76 h 183"/>
                <a:gd name="T24" fmla="*/ 40 w 96"/>
                <a:gd name="T25" fmla="*/ 76 h 183"/>
                <a:gd name="T26" fmla="*/ 44 w 96"/>
                <a:gd name="T27" fmla="*/ 84 h 183"/>
                <a:gd name="T28" fmla="*/ 54 w 96"/>
                <a:gd name="T29" fmla="*/ 100 h 183"/>
                <a:gd name="T30" fmla="*/ 46 w 96"/>
                <a:gd name="T31" fmla="*/ 70 h 183"/>
                <a:gd name="T32" fmla="*/ 45 w 96"/>
                <a:gd name="T33" fmla="*/ 52 h 183"/>
                <a:gd name="T34" fmla="*/ 40 w 96"/>
                <a:gd name="T35" fmla="*/ 35 h 183"/>
                <a:gd name="T36" fmla="*/ 35 w 96"/>
                <a:gd name="T37" fmla="*/ 23 h 183"/>
                <a:gd name="T38" fmla="*/ 32 w 96"/>
                <a:gd name="T39" fmla="*/ 11 h 183"/>
                <a:gd name="T40" fmla="*/ 27 w 96"/>
                <a:gd name="T41" fmla="*/ 1 h 1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3 w 54"/>
                <a:gd name="T1" fmla="*/ 0 h 175"/>
                <a:gd name="T2" fmla="*/ 0 w 54"/>
                <a:gd name="T3" fmla="*/ 14 h 175"/>
                <a:gd name="T4" fmla="*/ 5 w 54"/>
                <a:gd name="T5" fmla="*/ 30 h 175"/>
                <a:gd name="T6" fmla="*/ 10 w 54"/>
                <a:gd name="T7" fmla="*/ 52 h 175"/>
                <a:gd name="T8" fmla="*/ 19 w 54"/>
                <a:gd name="T9" fmla="*/ 73 h 175"/>
                <a:gd name="T10" fmla="*/ 30 w 54"/>
                <a:gd name="T11" fmla="*/ 98 h 175"/>
                <a:gd name="T12" fmla="*/ 22 w 54"/>
                <a:gd name="T13" fmla="*/ 64 h 175"/>
                <a:gd name="T14" fmla="*/ 19 w 54"/>
                <a:gd name="T15" fmla="*/ 52 h 175"/>
                <a:gd name="T16" fmla="*/ 16 w 54"/>
                <a:gd name="T17" fmla="*/ 34 h 175"/>
                <a:gd name="T18" fmla="*/ 14 w 54"/>
                <a:gd name="T19" fmla="*/ 25 h 175"/>
                <a:gd name="T20" fmla="*/ 9 w 54"/>
                <a:gd name="T21" fmla="*/ 21 h 175"/>
                <a:gd name="T22" fmla="*/ 3 w 54"/>
                <a:gd name="T23" fmla="*/ 0 h 1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5 w 86"/>
                <a:gd name="T3" fmla="*/ 18 h 73"/>
                <a:gd name="T4" fmla="*/ 13 w 86"/>
                <a:gd name="T5" fmla="*/ 24 h 73"/>
                <a:gd name="T6" fmla="*/ 27 w 86"/>
                <a:gd name="T7" fmla="*/ 27 h 73"/>
                <a:gd name="T8" fmla="*/ 36 w 86"/>
                <a:gd name="T9" fmla="*/ 31 h 73"/>
                <a:gd name="T10" fmla="*/ 42 w 86"/>
                <a:gd name="T11" fmla="*/ 36 h 73"/>
                <a:gd name="T12" fmla="*/ 49 w 86"/>
                <a:gd name="T13" fmla="*/ 38 h 73"/>
                <a:gd name="T14" fmla="*/ 41 w 86"/>
                <a:gd name="T15" fmla="*/ 21 h 73"/>
                <a:gd name="T16" fmla="*/ 36 w 86"/>
                <a:gd name="T17" fmla="*/ 12 h 73"/>
                <a:gd name="T18" fmla="*/ 20 w 86"/>
                <a:gd name="T19" fmla="*/ 13 h 73"/>
                <a:gd name="T20" fmla="*/ 14 w 86"/>
                <a:gd name="T21" fmla="*/ 10 h 73"/>
                <a:gd name="T22" fmla="*/ 4 w 86"/>
                <a:gd name="T23" fmla="*/ 0 h 73"/>
                <a:gd name="T24" fmla="*/ 2 w 86"/>
                <a:gd name="T25" fmla="*/ 0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55 w 111"/>
                <a:gd name="T1" fmla="*/ 0 h 156"/>
                <a:gd name="T2" fmla="*/ 42 w 111"/>
                <a:gd name="T3" fmla="*/ 6 h 156"/>
                <a:gd name="T4" fmla="*/ 13 w 111"/>
                <a:gd name="T5" fmla="*/ 8 h 156"/>
                <a:gd name="T6" fmla="*/ 7 w 111"/>
                <a:gd name="T7" fmla="*/ 19 h 156"/>
                <a:gd name="T8" fmla="*/ 6 w 111"/>
                <a:gd name="T9" fmla="*/ 35 h 156"/>
                <a:gd name="T10" fmla="*/ 7 w 111"/>
                <a:gd name="T11" fmla="*/ 42 h 156"/>
                <a:gd name="T12" fmla="*/ 1 w 111"/>
                <a:gd name="T13" fmla="*/ 50 h 156"/>
                <a:gd name="T14" fmla="*/ 7 w 111"/>
                <a:gd name="T15" fmla="*/ 62 h 156"/>
                <a:gd name="T16" fmla="*/ 13 w 111"/>
                <a:gd name="T17" fmla="*/ 70 h 156"/>
                <a:gd name="T18" fmla="*/ 8 w 111"/>
                <a:gd name="T19" fmla="*/ 81 h 156"/>
                <a:gd name="T20" fmla="*/ 13 w 111"/>
                <a:gd name="T21" fmla="*/ 88 h 156"/>
                <a:gd name="T22" fmla="*/ 23 w 111"/>
                <a:gd name="T23" fmla="*/ 81 h 156"/>
                <a:gd name="T24" fmla="*/ 28 w 111"/>
                <a:gd name="T25" fmla="*/ 53 h 156"/>
                <a:gd name="T26" fmla="*/ 31 w 111"/>
                <a:gd name="T27" fmla="*/ 71 h 156"/>
                <a:gd name="T28" fmla="*/ 37 w 111"/>
                <a:gd name="T29" fmla="*/ 82 h 156"/>
                <a:gd name="T30" fmla="*/ 34 w 111"/>
                <a:gd name="T31" fmla="*/ 63 h 156"/>
                <a:gd name="T32" fmla="*/ 40 w 111"/>
                <a:gd name="T33" fmla="*/ 41 h 156"/>
                <a:gd name="T34" fmla="*/ 39 w 111"/>
                <a:gd name="T35" fmla="*/ 29 h 156"/>
                <a:gd name="T36" fmla="*/ 30 w 111"/>
                <a:gd name="T37" fmla="*/ 34 h 156"/>
                <a:gd name="T38" fmla="*/ 19 w 111"/>
                <a:gd name="T39" fmla="*/ 31 h 156"/>
                <a:gd name="T40" fmla="*/ 23 w 111"/>
                <a:gd name="T41" fmla="*/ 20 h 156"/>
                <a:gd name="T42" fmla="*/ 34 w 111"/>
                <a:gd name="T43" fmla="*/ 20 h 156"/>
                <a:gd name="T44" fmla="*/ 43 w 111"/>
                <a:gd name="T45" fmla="*/ 22 h 156"/>
                <a:gd name="T46" fmla="*/ 55 w 111"/>
                <a:gd name="T47" fmla="*/ 17 h 156"/>
                <a:gd name="T48" fmla="*/ 62 w 111"/>
                <a:gd name="T49" fmla="*/ 8 h 156"/>
                <a:gd name="T50" fmla="*/ 55 w 111"/>
                <a:gd name="T51" fmla="*/ 0 h 1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7 w 30"/>
                <a:gd name="T1" fmla="*/ 0 h 94"/>
                <a:gd name="T2" fmla="*/ 0 w 30"/>
                <a:gd name="T3" fmla="*/ 9 h 94"/>
                <a:gd name="T4" fmla="*/ 3 w 30"/>
                <a:gd name="T5" fmla="*/ 21 h 94"/>
                <a:gd name="T6" fmla="*/ 1 w 30"/>
                <a:gd name="T7" fmla="*/ 35 h 94"/>
                <a:gd name="T8" fmla="*/ 9 w 30"/>
                <a:gd name="T9" fmla="*/ 54 h 94"/>
                <a:gd name="T10" fmla="*/ 16 w 30"/>
                <a:gd name="T11" fmla="*/ 47 h 94"/>
                <a:gd name="T12" fmla="*/ 12 w 30"/>
                <a:gd name="T13" fmla="*/ 35 h 94"/>
                <a:gd name="T14" fmla="*/ 7 w 30"/>
                <a:gd name="T15" fmla="*/ 0 h 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7 w 81"/>
                <a:gd name="T1" fmla="*/ 1 h 158"/>
                <a:gd name="T2" fmla="*/ 0 w 81"/>
                <a:gd name="T3" fmla="*/ 11 h 158"/>
                <a:gd name="T4" fmla="*/ 5 w 81"/>
                <a:gd name="T5" fmla="*/ 28 h 158"/>
                <a:gd name="T6" fmla="*/ 4 w 81"/>
                <a:gd name="T7" fmla="*/ 60 h 158"/>
                <a:gd name="T8" fmla="*/ 10 w 81"/>
                <a:gd name="T9" fmla="*/ 58 h 158"/>
                <a:gd name="T10" fmla="*/ 11 w 81"/>
                <a:gd name="T11" fmla="*/ 64 h 158"/>
                <a:gd name="T12" fmla="*/ 17 w 81"/>
                <a:gd name="T13" fmla="*/ 68 h 158"/>
                <a:gd name="T14" fmla="*/ 22 w 81"/>
                <a:gd name="T15" fmla="*/ 78 h 158"/>
                <a:gd name="T16" fmla="*/ 27 w 81"/>
                <a:gd name="T17" fmla="*/ 72 h 158"/>
                <a:gd name="T18" fmla="*/ 37 w 81"/>
                <a:gd name="T19" fmla="*/ 75 h 158"/>
                <a:gd name="T20" fmla="*/ 35 w 81"/>
                <a:gd name="T21" fmla="*/ 60 h 158"/>
                <a:gd name="T22" fmla="*/ 27 w 81"/>
                <a:gd name="T23" fmla="*/ 58 h 158"/>
                <a:gd name="T24" fmla="*/ 22 w 81"/>
                <a:gd name="T25" fmla="*/ 51 h 158"/>
                <a:gd name="T26" fmla="*/ 19 w 81"/>
                <a:gd name="T27" fmla="*/ 41 h 158"/>
                <a:gd name="T28" fmla="*/ 23 w 81"/>
                <a:gd name="T29" fmla="*/ 30 h 158"/>
                <a:gd name="T30" fmla="*/ 20 w 81"/>
                <a:gd name="T31" fmla="*/ 19 h 158"/>
                <a:gd name="T32" fmla="*/ 24 w 81"/>
                <a:gd name="T33" fmla="*/ 11 h 158"/>
                <a:gd name="T34" fmla="*/ 17 w 81"/>
                <a:gd name="T35" fmla="*/ 2 h 158"/>
                <a:gd name="T36" fmla="*/ 11 w 81"/>
                <a:gd name="T37" fmla="*/ 4 h 158"/>
                <a:gd name="T38" fmla="*/ 7 w 81"/>
                <a:gd name="T39" fmla="*/ 1 h 15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29 w 85"/>
                <a:gd name="T1" fmla="*/ 0 h 105"/>
                <a:gd name="T2" fmla="*/ 25 w 85"/>
                <a:gd name="T3" fmla="*/ 11 h 105"/>
                <a:gd name="T4" fmla="*/ 18 w 85"/>
                <a:gd name="T5" fmla="*/ 17 h 105"/>
                <a:gd name="T6" fmla="*/ 9 w 85"/>
                <a:gd name="T7" fmla="*/ 20 h 105"/>
                <a:gd name="T8" fmla="*/ 5 w 85"/>
                <a:gd name="T9" fmla="*/ 27 h 105"/>
                <a:gd name="T10" fmla="*/ 2 w 85"/>
                <a:gd name="T11" fmla="*/ 42 h 105"/>
                <a:gd name="T12" fmla="*/ 8 w 85"/>
                <a:gd name="T13" fmla="*/ 40 h 105"/>
                <a:gd name="T14" fmla="*/ 14 w 85"/>
                <a:gd name="T15" fmla="*/ 35 h 105"/>
                <a:gd name="T16" fmla="*/ 20 w 85"/>
                <a:gd name="T17" fmla="*/ 39 h 105"/>
                <a:gd name="T18" fmla="*/ 33 w 85"/>
                <a:gd name="T19" fmla="*/ 56 h 105"/>
                <a:gd name="T20" fmla="*/ 40 w 85"/>
                <a:gd name="T21" fmla="*/ 41 h 105"/>
                <a:gd name="T22" fmla="*/ 48 w 85"/>
                <a:gd name="T23" fmla="*/ 38 h 105"/>
                <a:gd name="T24" fmla="*/ 42 w 85"/>
                <a:gd name="T25" fmla="*/ 22 h 105"/>
                <a:gd name="T26" fmla="*/ 29 w 85"/>
                <a:gd name="T27" fmla="*/ 0 h 10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4 w 38"/>
                <a:gd name="T1" fmla="*/ 15 h 66"/>
                <a:gd name="T2" fmla="*/ 15 w 38"/>
                <a:gd name="T3" fmla="*/ 36 h 66"/>
                <a:gd name="T4" fmla="*/ 18 w 38"/>
                <a:gd name="T5" fmla="*/ 29 h 66"/>
                <a:gd name="T6" fmla="*/ 22 w 38"/>
                <a:gd name="T7" fmla="*/ 22 h 66"/>
                <a:gd name="T8" fmla="*/ 18 w 38"/>
                <a:gd name="T9" fmla="*/ 14 h 66"/>
                <a:gd name="T10" fmla="*/ 11 w 38"/>
                <a:gd name="T11" fmla="*/ 7 h 66"/>
                <a:gd name="T12" fmla="*/ 6 w 38"/>
                <a:gd name="T13" fmla="*/ 1 h 66"/>
                <a:gd name="T14" fmla="*/ 2 w 38"/>
                <a:gd name="T15" fmla="*/ 7 h 66"/>
                <a:gd name="T16" fmla="*/ 4 w 38"/>
                <a:gd name="T17" fmla="*/ 15 h 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4 w 24"/>
                <a:gd name="T3" fmla="*/ 13 h 23"/>
                <a:gd name="T4" fmla="*/ 14 w 24"/>
                <a:gd name="T5" fmla="*/ 6 h 23"/>
                <a:gd name="T6" fmla="*/ 0 w 24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5 w 60"/>
                <a:gd name="T1" fmla="*/ 0 h 49"/>
                <a:gd name="T2" fmla="*/ 0 w 60"/>
                <a:gd name="T3" fmla="*/ 11 h 49"/>
                <a:gd name="T4" fmla="*/ 16 w 60"/>
                <a:gd name="T5" fmla="*/ 19 h 49"/>
                <a:gd name="T6" fmla="*/ 24 w 60"/>
                <a:gd name="T7" fmla="*/ 26 h 49"/>
                <a:gd name="T8" fmla="*/ 34 w 60"/>
                <a:gd name="T9" fmla="*/ 24 h 49"/>
                <a:gd name="T10" fmla="*/ 28 w 60"/>
                <a:gd name="T11" fmla="*/ 14 h 49"/>
                <a:gd name="T12" fmla="*/ 16 w 60"/>
                <a:gd name="T13" fmla="*/ 2 h 49"/>
                <a:gd name="T14" fmla="*/ 11 w 60"/>
                <a:gd name="T15" fmla="*/ 9 h 49"/>
                <a:gd name="T16" fmla="*/ 5 w 60"/>
                <a:gd name="T17" fmla="*/ 0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16 w 32"/>
                <a:gd name="T1" fmla="*/ 0 h 44"/>
                <a:gd name="T2" fmla="*/ 6 w 32"/>
                <a:gd name="T3" fmla="*/ 6 h 44"/>
                <a:gd name="T4" fmla="*/ 7 w 32"/>
                <a:gd name="T5" fmla="*/ 18 h 44"/>
                <a:gd name="T6" fmla="*/ 14 w 32"/>
                <a:gd name="T7" fmla="*/ 20 h 44"/>
                <a:gd name="T8" fmla="*/ 16 w 32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4 w 61"/>
                <a:gd name="T1" fmla="*/ 0 h 63"/>
                <a:gd name="T2" fmla="*/ 0 w 61"/>
                <a:gd name="T3" fmla="*/ 7 h 63"/>
                <a:gd name="T4" fmla="*/ 14 w 61"/>
                <a:gd name="T5" fmla="*/ 19 h 63"/>
                <a:gd name="T6" fmla="*/ 20 w 61"/>
                <a:gd name="T7" fmla="*/ 30 h 63"/>
                <a:gd name="T8" fmla="*/ 26 w 61"/>
                <a:gd name="T9" fmla="*/ 35 h 63"/>
                <a:gd name="T10" fmla="*/ 35 w 61"/>
                <a:gd name="T11" fmla="*/ 31 h 63"/>
                <a:gd name="T12" fmla="*/ 19 w 61"/>
                <a:gd name="T13" fmla="*/ 10 h 63"/>
                <a:gd name="T14" fmla="*/ 4 w 61"/>
                <a:gd name="T15" fmla="*/ 0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16 w 61"/>
                <a:gd name="T1" fmla="*/ 4 h 67"/>
                <a:gd name="T2" fmla="*/ 17 w 61"/>
                <a:gd name="T3" fmla="*/ 19 h 67"/>
                <a:gd name="T4" fmla="*/ 9 w 61"/>
                <a:gd name="T5" fmla="*/ 24 h 67"/>
                <a:gd name="T6" fmla="*/ 13 w 61"/>
                <a:gd name="T7" fmla="*/ 37 h 67"/>
                <a:gd name="T8" fmla="*/ 27 w 61"/>
                <a:gd name="T9" fmla="*/ 32 h 67"/>
                <a:gd name="T10" fmla="*/ 34 w 61"/>
                <a:gd name="T11" fmla="*/ 26 h 67"/>
                <a:gd name="T12" fmla="*/ 29 w 61"/>
                <a:gd name="T13" fmla="*/ 16 h 67"/>
                <a:gd name="T14" fmla="*/ 32 w 61"/>
                <a:gd name="T15" fmla="*/ 7 h 67"/>
                <a:gd name="T16" fmla="*/ 31 w 61"/>
                <a:gd name="T17" fmla="*/ 1 h 67"/>
                <a:gd name="T18" fmla="*/ 26 w 61"/>
                <a:gd name="T19" fmla="*/ 2 h 67"/>
                <a:gd name="T20" fmla="*/ 29 w 61"/>
                <a:gd name="T21" fmla="*/ 3 h 67"/>
                <a:gd name="T22" fmla="*/ 28 w 61"/>
                <a:gd name="T23" fmla="*/ 9 h 67"/>
                <a:gd name="T24" fmla="*/ 24 w 61"/>
                <a:gd name="T25" fmla="*/ 13 h 67"/>
                <a:gd name="T26" fmla="*/ 16 w 61"/>
                <a:gd name="T27" fmla="*/ 4 h 6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12 w 43"/>
                <a:gd name="T1" fmla="*/ 2 h 36"/>
                <a:gd name="T2" fmla="*/ 3 w 43"/>
                <a:gd name="T3" fmla="*/ 4 h 36"/>
                <a:gd name="T4" fmla="*/ 19 w 43"/>
                <a:gd name="T5" fmla="*/ 20 h 36"/>
                <a:gd name="T6" fmla="*/ 23 w 43"/>
                <a:gd name="T7" fmla="*/ 17 h 36"/>
                <a:gd name="T8" fmla="*/ 12 w 43"/>
                <a:gd name="T9" fmla="*/ 2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12 w 32"/>
                <a:gd name="T1" fmla="*/ 0 h 41"/>
                <a:gd name="T2" fmla="*/ 0 w 32"/>
                <a:gd name="T3" fmla="*/ 15 h 41"/>
                <a:gd name="T4" fmla="*/ 9 w 32"/>
                <a:gd name="T5" fmla="*/ 14 h 41"/>
                <a:gd name="T6" fmla="*/ 11 w 32"/>
                <a:gd name="T7" fmla="*/ 17 h 41"/>
                <a:gd name="T8" fmla="*/ 9 w 32"/>
                <a:gd name="T9" fmla="*/ 20 h 41"/>
                <a:gd name="T10" fmla="*/ 17 w 32"/>
                <a:gd name="T11" fmla="*/ 12 h 41"/>
                <a:gd name="T12" fmla="*/ 14 w 32"/>
                <a:gd name="T13" fmla="*/ 5 h 41"/>
                <a:gd name="T14" fmla="*/ 12 w 32"/>
                <a:gd name="T15" fmla="*/ 0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12 w 45"/>
                <a:gd name="T1" fmla="*/ 0 h 32"/>
                <a:gd name="T2" fmla="*/ 0 w 45"/>
                <a:gd name="T3" fmla="*/ 4 h 32"/>
                <a:gd name="T4" fmla="*/ 15 w 45"/>
                <a:gd name="T5" fmla="*/ 17 h 32"/>
                <a:gd name="T6" fmla="*/ 26 w 45"/>
                <a:gd name="T7" fmla="*/ 14 h 32"/>
                <a:gd name="T8" fmla="*/ 13 w 45"/>
                <a:gd name="T9" fmla="*/ 6 h 32"/>
                <a:gd name="T10" fmla="*/ 12 w 45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18 w 35"/>
                <a:gd name="T1" fmla="*/ 0 h 74"/>
                <a:gd name="T2" fmla="*/ 12 w 35"/>
                <a:gd name="T3" fmla="*/ 8 h 74"/>
                <a:gd name="T4" fmla="*/ 5 w 35"/>
                <a:gd name="T5" fmla="*/ 20 h 74"/>
                <a:gd name="T6" fmla="*/ 0 w 35"/>
                <a:gd name="T7" fmla="*/ 33 h 74"/>
                <a:gd name="T8" fmla="*/ 5 w 35"/>
                <a:gd name="T9" fmla="*/ 41 h 74"/>
                <a:gd name="T10" fmla="*/ 12 w 35"/>
                <a:gd name="T11" fmla="*/ 33 h 74"/>
                <a:gd name="T12" fmla="*/ 21 w 35"/>
                <a:gd name="T13" fmla="*/ 18 h 74"/>
                <a:gd name="T14" fmla="*/ 18 w 35"/>
                <a:gd name="T15" fmla="*/ 0 h 7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8 w 25"/>
                <a:gd name="T1" fmla="*/ 4 h 73"/>
                <a:gd name="T2" fmla="*/ 2 w 25"/>
                <a:gd name="T3" fmla="*/ 5 h 73"/>
                <a:gd name="T4" fmla="*/ 0 w 25"/>
                <a:gd name="T5" fmla="*/ 13 h 73"/>
                <a:gd name="T6" fmla="*/ 8 w 25"/>
                <a:gd name="T7" fmla="*/ 23 h 73"/>
                <a:gd name="T8" fmla="*/ 14 w 25"/>
                <a:gd name="T9" fmla="*/ 32 h 73"/>
                <a:gd name="T10" fmla="*/ 9 w 25"/>
                <a:gd name="T11" fmla="*/ 11 h 73"/>
                <a:gd name="T12" fmla="*/ 8 w 25"/>
                <a:gd name="T13" fmla="*/ 4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6 w 14"/>
                <a:gd name="T1" fmla="*/ 0 h 33"/>
                <a:gd name="T2" fmla="*/ 1 w 14"/>
                <a:gd name="T3" fmla="*/ 6 h 33"/>
                <a:gd name="T4" fmla="*/ 6 w 14"/>
                <a:gd name="T5" fmla="*/ 14 h 33"/>
                <a:gd name="T6" fmla="*/ 6 w 14"/>
                <a:gd name="T7" fmla="*/ 0 h 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3 w 28"/>
                <a:gd name="T1" fmla="*/ 0 h 64"/>
                <a:gd name="T2" fmla="*/ 6 w 28"/>
                <a:gd name="T3" fmla="*/ 8 h 64"/>
                <a:gd name="T4" fmla="*/ 11 w 28"/>
                <a:gd name="T5" fmla="*/ 12 h 64"/>
                <a:gd name="T6" fmla="*/ 5 w 28"/>
                <a:gd name="T7" fmla="*/ 22 h 64"/>
                <a:gd name="T8" fmla="*/ 0 w 28"/>
                <a:gd name="T9" fmla="*/ 32 h 64"/>
                <a:gd name="T10" fmla="*/ 6 w 28"/>
                <a:gd name="T11" fmla="*/ 32 h 64"/>
                <a:gd name="T12" fmla="*/ 15 w 28"/>
                <a:gd name="T13" fmla="*/ 15 h 64"/>
                <a:gd name="T14" fmla="*/ 3 w 28"/>
                <a:gd name="T15" fmla="*/ 0 h 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8 w 16"/>
                <a:gd name="T1" fmla="*/ 2 h 36"/>
                <a:gd name="T2" fmla="*/ 0 w 16"/>
                <a:gd name="T3" fmla="*/ 4 h 36"/>
                <a:gd name="T4" fmla="*/ 5 w 16"/>
                <a:gd name="T5" fmla="*/ 13 h 36"/>
                <a:gd name="T6" fmla="*/ 8 w 16"/>
                <a:gd name="T7" fmla="*/ 2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6 w 16"/>
                <a:gd name="T1" fmla="*/ 3 h 19"/>
                <a:gd name="T2" fmla="*/ 0 w 16"/>
                <a:gd name="T3" fmla="*/ 5 h 19"/>
                <a:gd name="T4" fmla="*/ 7 w 16"/>
                <a:gd name="T5" fmla="*/ 10 h 19"/>
                <a:gd name="T6" fmla="*/ 6 w 16"/>
                <a:gd name="T7" fmla="*/ 3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4 w 14"/>
                <a:gd name="T1" fmla="*/ 0 h 25"/>
                <a:gd name="T2" fmla="*/ 0 w 14"/>
                <a:gd name="T3" fmla="*/ 8 h 25"/>
                <a:gd name="T4" fmla="*/ 7 w 14"/>
                <a:gd name="T5" fmla="*/ 14 h 25"/>
                <a:gd name="T6" fmla="*/ 4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7 w 22"/>
                <a:gd name="T1" fmla="*/ 0 h 18"/>
                <a:gd name="T2" fmla="*/ 10 w 22"/>
                <a:gd name="T3" fmla="*/ 9 h 18"/>
                <a:gd name="T4" fmla="*/ 7 w 22"/>
                <a:gd name="T5" fmla="*/ 3 h 18"/>
                <a:gd name="T6" fmla="*/ 7 w 22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6 w 60"/>
                <a:gd name="T1" fmla="*/ 4 h 81"/>
                <a:gd name="T2" fmla="*/ 2 w 60"/>
                <a:gd name="T3" fmla="*/ 10 h 81"/>
                <a:gd name="T4" fmla="*/ 8 w 60"/>
                <a:gd name="T5" fmla="*/ 21 h 81"/>
                <a:gd name="T6" fmla="*/ 15 w 60"/>
                <a:gd name="T7" fmla="*/ 30 h 81"/>
                <a:gd name="T8" fmla="*/ 23 w 60"/>
                <a:gd name="T9" fmla="*/ 35 h 81"/>
                <a:gd name="T10" fmla="*/ 29 w 60"/>
                <a:gd name="T11" fmla="*/ 44 h 81"/>
                <a:gd name="T12" fmla="*/ 29 w 60"/>
                <a:gd name="T13" fmla="*/ 31 h 81"/>
                <a:gd name="T14" fmla="*/ 24 w 60"/>
                <a:gd name="T15" fmla="*/ 20 h 81"/>
                <a:gd name="T16" fmla="*/ 14 w 60"/>
                <a:gd name="T17" fmla="*/ 10 h 81"/>
                <a:gd name="T18" fmla="*/ 6 w 60"/>
                <a:gd name="T19" fmla="*/ 4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16 w 71"/>
                <a:gd name="T1" fmla="*/ 13 h 61"/>
                <a:gd name="T2" fmla="*/ 7 w 71"/>
                <a:gd name="T3" fmla="*/ 18 h 61"/>
                <a:gd name="T4" fmla="*/ 1 w 71"/>
                <a:gd name="T5" fmla="*/ 25 h 61"/>
                <a:gd name="T6" fmla="*/ 7 w 71"/>
                <a:gd name="T7" fmla="*/ 33 h 61"/>
                <a:gd name="T8" fmla="*/ 16 w 71"/>
                <a:gd name="T9" fmla="*/ 25 h 61"/>
                <a:gd name="T10" fmla="*/ 22 w 71"/>
                <a:gd name="T11" fmla="*/ 13 h 61"/>
                <a:gd name="T12" fmla="*/ 31 w 71"/>
                <a:gd name="T13" fmla="*/ 0 h 61"/>
                <a:gd name="T14" fmla="*/ 40 w 71"/>
                <a:gd name="T15" fmla="*/ 6 h 61"/>
                <a:gd name="T16" fmla="*/ 19 w 71"/>
                <a:gd name="T17" fmla="*/ 13 h 61"/>
                <a:gd name="T18" fmla="*/ 16 w 71"/>
                <a:gd name="T19" fmla="*/ 13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5 w 23"/>
                <a:gd name="T1" fmla="*/ 0 h 30"/>
                <a:gd name="T2" fmla="*/ 0 w 23"/>
                <a:gd name="T3" fmla="*/ 8 h 30"/>
                <a:gd name="T4" fmla="*/ 7 w 23"/>
                <a:gd name="T5" fmla="*/ 18 h 30"/>
                <a:gd name="T6" fmla="*/ 5 w 23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2 w 26"/>
                <a:gd name="T1" fmla="*/ 0 h 23"/>
                <a:gd name="T2" fmla="*/ 0 w 26"/>
                <a:gd name="T3" fmla="*/ 7 h 23"/>
                <a:gd name="T4" fmla="*/ 12 w 26"/>
                <a:gd name="T5" fmla="*/ 11 h 23"/>
                <a:gd name="T6" fmla="*/ 12 w 26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16 w 32"/>
                <a:gd name="T1" fmla="*/ 0 h 44"/>
                <a:gd name="T2" fmla="*/ 6 w 32"/>
                <a:gd name="T3" fmla="*/ 6 h 44"/>
                <a:gd name="T4" fmla="*/ 7 w 32"/>
                <a:gd name="T5" fmla="*/ 18 h 44"/>
                <a:gd name="T6" fmla="*/ 14 w 32"/>
                <a:gd name="T7" fmla="*/ 20 h 44"/>
                <a:gd name="T8" fmla="*/ 16 w 32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18 w 34"/>
                <a:gd name="T1" fmla="*/ 0 h 44"/>
                <a:gd name="T2" fmla="*/ 6 w 34"/>
                <a:gd name="T3" fmla="*/ 5 h 44"/>
                <a:gd name="T4" fmla="*/ 8 w 34"/>
                <a:gd name="T5" fmla="*/ 18 h 44"/>
                <a:gd name="T6" fmla="*/ 15 w 34"/>
                <a:gd name="T7" fmla="*/ 20 h 44"/>
                <a:gd name="T8" fmla="*/ 18 w 34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18 w 38"/>
                <a:gd name="T1" fmla="*/ 2 h 37"/>
                <a:gd name="T2" fmla="*/ 5 w 38"/>
                <a:gd name="T3" fmla="*/ 2 h 37"/>
                <a:gd name="T4" fmla="*/ 7 w 38"/>
                <a:gd name="T5" fmla="*/ 14 h 37"/>
                <a:gd name="T6" fmla="*/ 14 w 38"/>
                <a:gd name="T7" fmla="*/ 17 h 37"/>
                <a:gd name="T8" fmla="*/ 18 w 38"/>
                <a:gd name="T9" fmla="*/ 2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18 w 38"/>
                <a:gd name="T1" fmla="*/ 2 h 34"/>
                <a:gd name="T2" fmla="*/ 5 w 38"/>
                <a:gd name="T3" fmla="*/ 2 h 34"/>
                <a:gd name="T4" fmla="*/ 9 w 38"/>
                <a:gd name="T5" fmla="*/ 13 h 34"/>
                <a:gd name="T6" fmla="*/ 15 w 38"/>
                <a:gd name="T7" fmla="*/ 13 h 34"/>
                <a:gd name="T8" fmla="*/ 18 w 38"/>
                <a:gd name="T9" fmla="*/ 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17 w 35"/>
                <a:gd name="T1" fmla="*/ 1 h 27"/>
                <a:gd name="T2" fmla="*/ 5 w 35"/>
                <a:gd name="T3" fmla="*/ 1 h 27"/>
                <a:gd name="T4" fmla="*/ 7 w 35"/>
                <a:gd name="T5" fmla="*/ 8 h 27"/>
                <a:gd name="T6" fmla="*/ 14 w 35"/>
                <a:gd name="T7" fmla="*/ 10 h 27"/>
                <a:gd name="T8" fmla="*/ 17 w 35"/>
                <a:gd name="T9" fmla="*/ 1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16 w 35"/>
                <a:gd name="T1" fmla="*/ 9 h 47"/>
                <a:gd name="T2" fmla="*/ 10 w 35"/>
                <a:gd name="T3" fmla="*/ 1 h 47"/>
                <a:gd name="T4" fmla="*/ 5 w 35"/>
                <a:gd name="T5" fmla="*/ 14 h 47"/>
                <a:gd name="T6" fmla="*/ 10 w 35"/>
                <a:gd name="T7" fmla="*/ 19 h 47"/>
                <a:gd name="T8" fmla="*/ 15 w 35"/>
                <a:gd name="T9" fmla="*/ 16 h 47"/>
                <a:gd name="T10" fmla="*/ 16 w 35"/>
                <a:gd name="T11" fmla="*/ 9 h 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13 w 32"/>
                <a:gd name="T1" fmla="*/ 5 h 35"/>
                <a:gd name="T2" fmla="*/ 6 w 32"/>
                <a:gd name="T3" fmla="*/ 1 h 35"/>
                <a:gd name="T4" fmla="*/ 7 w 32"/>
                <a:gd name="T5" fmla="*/ 13 h 35"/>
                <a:gd name="T6" fmla="*/ 14 w 32"/>
                <a:gd name="T7" fmla="*/ 15 h 35"/>
                <a:gd name="T8" fmla="*/ 13 w 32"/>
                <a:gd name="T9" fmla="*/ 5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13 w 32"/>
                <a:gd name="T1" fmla="*/ 5 h 35"/>
                <a:gd name="T2" fmla="*/ 6 w 32"/>
                <a:gd name="T3" fmla="*/ 1 h 35"/>
                <a:gd name="T4" fmla="*/ 7 w 32"/>
                <a:gd name="T5" fmla="*/ 13 h 35"/>
                <a:gd name="T6" fmla="*/ 14 w 32"/>
                <a:gd name="T7" fmla="*/ 15 h 35"/>
                <a:gd name="T8" fmla="*/ 13 w 32"/>
                <a:gd name="T9" fmla="*/ 5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95 w 189"/>
                <a:gd name="T1" fmla="*/ 2 h 144"/>
                <a:gd name="T2" fmla="*/ 103 w 189"/>
                <a:gd name="T3" fmla="*/ 2 h 144"/>
                <a:gd name="T4" fmla="*/ 105 w 189"/>
                <a:gd name="T5" fmla="*/ 9 h 144"/>
                <a:gd name="T6" fmla="*/ 104 w 189"/>
                <a:gd name="T7" fmla="*/ 14 h 144"/>
                <a:gd name="T8" fmla="*/ 73 w 189"/>
                <a:gd name="T9" fmla="*/ 25 h 144"/>
                <a:gd name="T10" fmla="*/ 60 w 189"/>
                <a:gd name="T11" fmla="*/ 33 h 144"/>
                <a:gd name="T12" fmla="*/ 54 w 189"/>
                <a:gd name="T13" fmla="*/ 35 h 144"/>
                <a:gd name="T14" fmla="*/ 40 w 189"/>
                <a:gd name="T15" fmla="*/ 47 h 144"/>
                <a:gd name="T16" fmla="*/ 42 w 189"/>
                <a:gd name="T17" fmla="*/ 52 h 144"/>
                <a:gd name="T18" fmla="*/ 46 w 189"/>
                <a:gd name="T19" fmla="*/ 65 h 144"/>
                <a:gd name="T20" fmla="*/ 60 w 189"/>
                <a:gd name="T21" fmla="*/ 71 h 144"/>
                <a:gd name="T22" fmla="*/ 51 w 189"/>
                <a:gd name="T23" fmla="*/ 79 h 144"/>
                <a:gd name="T24" fmla="*/ 46 w 189"/>
                <a:gd name="T25" fmla="*/ 74 h 144"/>
                <a:gd name="T26" fmla="*/ 40 w 189"/>
                <a:gd name="T27" fmla="*/ 76 h 144"/>
                <a:gd name="T28" fmla="*/ 12 w 189"/>
                <a:gd name="T29" fmla="*/ 69 h 144"/>
                <a:gd name="T30" fmla="*/ 10 w 189"/>
                <a:gd name="T31" fmla="*/ 60 h 144"/>
                <a:gd name="T32" fmla="*/ 26 w 189"/>
                <a:gd name="T33" fmla="*/ 51 h 144"/>
                <a:gd name="T34" fmla="*/ 28 w 189"/>
                <a:gd name="T35" fmla="*/ 43 h 144"/>
                <a:gd name="T36" fmla="*/ 26 w 189"/>
                <a:gd name="T37" fmla="*/ 36 h 144"/>
                <a:gd name="T38" fmla="*/ 40 w 189"/>
                <a:gd name="T39" fmla="*/ 26 h 144"/>
                <a:gd name="T40" fmla="*/ 54 w 189"/>
                <a:gd name="T41" fmla="*/ 20 h 144"/>
                <a:gd name="T42" fmla="*/ 63 w 189"/>
                <a:gd name="T43" fmla="*/ 14 h 144"/>
                <a:gd name="T44" fmla="*/ 95 w 189"/>
                <a:gd name="T45" fmla="*/ 2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14 w 53"/>
                <a:gd name="T1" fmla="*/ 0 h 17"/>
                <a:gd name="T2" fmla="*/ 7 w 53"/>
                <a:gd name="T3" fmla="*/ 1 h 17"/>
                <a:gd name="T4" fmla="*/ 18 w 53"/>
                <a:gd name="T5" fmla="*/ 8 h 17"/>
                <a:gd name="T6" fmla="*/ 25 w 53"/>
                <a:gd name="T7" fmla="*/ 7 h 17"/>
                <a:gd name="T8" fmla="*/ 14 w 53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31 w 57"/>
                <a:gd name="T1" fmla="*/ 2 h 37"/>
                <a:gd name="T2" fmla="*/ 13 w 57"/>
                <a:gd name="T3" fmla="*/ 14 h 37"/>
                <a:gd name="T4" fmla="*/ 6 w 57"/>
                <a:gd name="T5" fmla="*/ 20 h 37"/>
                <a:gd name="T6" fmla="*/ 5 w 57"/>
                <a:gd name="T7" fmla="*/ 2 h 37"/>
                <a:gd name="T8" fmla="*/ 11 w 57"/>
                <a:gd name="T9" fmla="*/ 0 h 37"/>
                <a:gd name="T10" fmla="*/ 31 w 57"/>
                <a:gd name="T11" fmla="*/ 2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15 w 68"/>
                <a:gd name="T1" fmla="*/ 0 h 26"/>
                <a:gd name="T2" fmla="*/ 6 w 68"/>
                <a:gd name="T3" fmla="*/ 4 h 26"/>
                <a:gd name="T4" fmla="*/ 31 w 68"/>
                <a:gd name="T5" fmla="*/ 15 h 26"/>
                <a:gd name="T6" fmla="*/ 34 w 68"/>
                <a:gd name="T7" fmla="*/ 14 h 26"/>
                <a:gd name="T8" fmla="*/ 15 w 68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29 w 66"/>
                <a:gd name="T1" fmla="*/ 5 h 43"/>
                <a:gd name="T2" fmla="*/ 15 w 66"/>
                <a:gd name="T3" fmla="*/ 5 h 43"/>
                <a:gd name="T4" fmla="*/ 6 w 66"/>
                <a:gd name="T5" fmla="*/ 5 h 43"/>
                <a:gd name="T6" fmla="*/ 5 w 66"/>
                <a:gd name="T7" fmla="*/ 19 h 43"/>
                <a:gd name="T8" fmla="*/ 18 w 66"/>
                <a:gd name="T9" fmla="*/ 24 h 43"/>
                <a:gd name="T10" fmla="*/ 36 w 66"/>
                <a:gd name="T11" fmla="*/ 15 h 43"/>
                <a:gd name="T12" fmla="*/ 29 w 66"/>
                <a:gd name="T13" fmla="*/ 5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8 w 117"/>
                <a:gd name="T1" fmla="*/ 0 h 41"/>
                <a:gd name="T2" fmla="*/ 5 w 117"/>
                <a:gd name="T3" fmla="*/ 9 h 41"/>
                <a:gd name="T4" fmla="*/ 29 w 117"/>
                <a:gd name="T5" fmla="*/ 17 h 41"/>
                <a:gd name="T6" fmla="*/ 43 w 117"/>
                <a:gd name="T7" fmla="*/ 20 h 41"/>
                <a:gd name="T8" fmla="*/ 63 w 117"/>
                <a:gd name="T9" fmla="*/ 13 h 41"/>
                <a:gd name="T10" fmla="*/ 44 w 117"/>
                <a:gd name="T11" fmla="*/ 2 h 41"/>
                <a:gd name="T12" fmla="*/ 8 w 117"/>
                <a:gd name="T13" fmla="*/ 0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18 w 62"/>
                <a:gd name="T1" fmla="*/ 2 h 32"/>
                <a:gd name="T2" fmla="*/ 34 w 62"/>
                <a:gd name="T3" fmla="*/ 6 h 32"/>
                <a:gd name="T4" fmla="*/ 16 w 62"/>
                <a:gd name="T5" fmla="*/ 18 h 32"/>
                <a:gd name="T6" fmla="*/ 3 w 62"/>
                <a:gd name="T7" fmla="*/ 13 h 32"/>
                <a:gd name="T8" fmla="*/ 18 w 62"/>
                <a:gd name="T9" fmla="*/ 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11 w 49"/>
                <a:gd name="T1" fmla="*/ 1 h 23"/>
                <a:gd name="T2" fmla="*/ 4 w 49"/>
                <a:gd name="T3" fmla="*/ 3 h 23"/>
                <a:gd name="T4" fmla="*/ 22 w 49"/>
                <a:gd name="T5" fmla="*/ 13 h 23"/>
                <a:gd name="T6" fmla="*/ 11 w 49"/>
                <a:gd name="T7" fmla="*/ 1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3 w 102"/>
                <a:gd name="T1" fmla="*/ 0 h 152"/>
                <a:gd name="T2" fmla="*/ 0 w 102"/>
                <a:gd name="T3" fmla="*/ 11 h 152"/>
                <a:gd name="T4" fmla="*/ 7 w 102"/>
                <a:gd name="T5" fmla="*/ 24 h 152"/>
                <a:gd name="T6" fmla="*/ 18 w 102"/>
                <a:gd name="T7" fmla="*/ 41 h 152"/>
                <a:gd name="T8" fmla="*/ 20 w 102"/>
                <a:gd name="T9" fmla="*/ 59 h 152"/>
                <a:gd name="T10" fmla="*/ 45 w 102"/>
                <a:gd name="T11" fmla="*/ 86 h 152"/>
                <a:gd name="T12" fmla="*/ 48 w 102"/>
                <a:gd name="T13" fmla="*/ 70 h 152"/>
                <a:gd name="T14" fmla="*/ 41 w 102"/>
                <a:gd name="T15" fmla="*/ 58 h 152"/>
                <a:gd name="T16" fmla="*/ 34 w 102"/>
                <a:gd name="T17" fmla="*/ 52 h 152"/>
                <a:gd name="T18" fmla="*/ 29 w 102"/>
                <a:gd name="T19" fmla="*/ 42 h 152"/>
                <a:gd name="T20" fmla="*/ 23 w 102"/>
                <a:gd name="T21" fmla="*/ 25 h 152"/>
                <a:gd name="T22" fmla="*/ 2 w 102"/>
                <a:gd name="T23" fmla="*/ 7 h 152"/>
                <a:gd name="T24" fmla="*/ 3 w 102"/>
                <a:gd name="T25" fmla="*/ 0 h 1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36 w 74"/>
                <a:gd name="T1" fmla="*/ 13 h 103"/>
                <a:gd name="T2" fmla="*/ 41 w 74"/>
                <a:gd name="T3" fmla="*/ 23 h 103"/>
                <a:gd name="T4" fmla="*/ 16 w 74"/>
                <a:gd name="T5" fmla="*/ 48 h 103"/>
                <a:gd name="T6" fmla="*/ 18 w 74"/>
                <a:gd name="T7" fmla="*/ 58 h 103"/>
                <a:gd name="T8" fmla="*/ 11 w 74"/>
                <a:gd name="T9" fmla="*/ 54 h 103"/>
                <a:gd name="T10" fmla="*/ 3 w 74"/>
                <a:gd name="T11" fmla="*/ 48 h 103"/>
                <a:gd name="T12" fmla="*/ 0 w 74"/>
                <a:gd name="T13" fmla="*/ 47 h 103"/>
                <a:gd name="T14" fmla="*/ 5 w 74"/>
                <a:gd name="T15" fmla="*/ 33 h 103"/>
                <a:gd name="T16" fmla="*/ 7 w 74"/>
                <a:gd name="T17" fmla="*/ 30 h 103"/>
                <a:gd name="T18" fmla="*/ 1 w 74"/>
                <a:gd name="T19" fmla="*/ 14 h 103"/>
                <a:gd name="T20" fmla="*/ 2 w 74"/>
                <a:gd name="T21" fmla="*/ 8 h 103"/>
                <a:gd name="T22" fmla="*/ 14 w 74"/>
                <a:gd name="T23" fmla="*/ 13 h 103"/>
                <a:gd name="T24" fmla="*/ 20 w 74"/>
                <a:gd name="T25" fmla="*/ 20 h 103"/>
                <a:gd name="T26" fmla="*/ 36 w 74"/>
                <a:gd name="T27" fmla="*/ 13 h 10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46 w 146"/>
                <a:gd name="T1" fmla="*/ 56 h 252"/>
                <a:gd name="T2" fmla="*/ 37 w 146"/>
                <a:gd name="T3" fmla="*/ 60 h 252"/>
                <a:gd name="T4" fmla="*/ 36 w 146"/>
                <a:gd name="T5" fmla="*/ 74 h 252"/>
                <a:gd name="T6" fmla="*/ 12 w 146"/>
                <a:gd name="T7" fmla="*/ 83 h 252"/>
                <a:gd name="T8" fmla="*/ 4 w 146"/>
                <a:gd name="T9" fmla="*/ 95 h 252"/>
                <a:gd name="T10" fmla="*/ 11 w 146"/>
                <a:gd name="T11" fmla="*/ 103 h 252"/>
                <a:gd name="T12" fmla="*/ 4 w 146"/>
                <a:gd name="T13" fmla="*/ 112 h 252"/>
                <a:gd name="T14" fmla="*/ 13 w 146"/>
                <a:gd name="T15" fmla="*/ 142 h 252"/>
                <a:gd name="T16" fmla="*/ 16 w 146"/>
                <a:gd name="T17" fmla="*/ 121 h 252"/>
                <a:gd name="T18" fmla="*/ 12 w 146"/>
                <a:gd name="T19" fmla="*/ 108 h 252"/>
                <a:gd name="T20" fmla="*/ 23 w 146"/>
                <a:gd name="T21" fmla="*/ 99 h 252"/>
                <a:gd name="T22" fmla="*/ 29 w 146"/>
                <a:gd name="T23" fmla="*/ 89 h 252"/>
                <a:gd name="T24" fmla="*/ 37 w 146"/>
                <a:gd name="T25" fmla="*/ 98 h 252"/>
                <a:gd name="T26" fmla="*/ 25 w 146"/>
                <a:gd name="T27" fmla="*/ 107 h 252"/>
                <a:gd name="T28" fmla="*/ 31 w 146"/>
                <a:gd name="T29" fmla="*/ 113 h 252"/>
                <a:gd name="T30" fmla="*/ 38 w 146"/>
                <a:gd name="T31" fmla="*/ 101 h 252"/>
                <a:gd name="T32" fmla="*/ 47 w 146"/>
                <a:gd name="T33" fmla="*/ 104 h 252"/>
                <a:gd name="T34" fmla="*/ 58 w 146"/>
                <a:gd name="T35" fmla="*/ 83 h 252"/>
                <a:gd name="T36" fmla="*/ 63 w 146"/>
                <a:gd name="T37" fmla="*/ 88 h 252"/>
                <a:gd name="T38" fmla="*/ 76 w 146"/>
                <a:gd name="T39" fmla="*/ 83 h 252"/>
                <a:gd name="T40" fmla="*/ 81 w 146"/>
                <a:gd name="T41" fmla="*/ 74 h 252"/>
                <a:gd name="T42" fmla="*/ 79 w 146"/>
                <a:gd name="T43" fmla="*/ 62 h 252"/>
                <a:gd name="T44" fmla="*/ 75 w 146"/>
                <a:gd name="T45" fmla="*/ 56 h 252"/>
                <a:gd name="T46" fmla="*/ 68 w 146"/>
                <a:gd name="T47" fmla="*/ 23 h 252"/>
                <a:gd name="T48" fmla="*/ 52 w 146"/>
                <a:gd name="T49" fmla="*/ 0 h 252"/>
                <a:gd name="T50" fmla="*/ 43 w 146"/>
                <a:gd name="T51" fmla="*/ 7 h 252"/>
                <a:gd name="T52" fmla="*/ 54 w 146"/>
                <a:gd name="T53" fmla="*/ 20 h 252"/>
                <a:gd name="T54" fmla="*/ 54 w 146"/>
                <a:gd name="T55" fmla="*/ 36 h 252"/>
                <a:gd name="T56" fmla="*/ 46 w 146"/>
                <a:gd name="T57" fmla="*/ 56 h 2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33 w 70"/>
                <a:gd name="T1" fmla="*/ 0 h 40"/>
                <a:gd name="T2" fmla="*/ 36 w 70"/>
                <a:gd name="T3" fmla="*/ 11 h 40"/>
                <a:gd name="T4" fmla="*/ 22 w 70"/>
                <a:gd name="T5" fmla="*/ 14 h 40"/>
                <a:gd name="T6" fmla="*/ 17 w 70"/>
                <a:gd name="T7" fmla="*/ 23 h 40"/>
                <a:gd name="T8" fmla="*/ 4 w 70"/>
                <a:gd name="T9" fmla="*/ 22 h 40"/>
                <a:gd name="T10" fmla="*/ 1 w 70"/>
                <a:gd name="T11" fmla="*/ 20 h 40"/>
                <a:gd name="T12" fmla="*/ 19 w 70"/>
                <a:gd name="T13" fmla="*/ 11 h 40"/>
                <a:gd name="T14" fmla="*/ 33 w 70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0 w 26"/>
                <a:gd name="T1" fmla="*/ 0 h 29"/>
                <a:gd name="T2" fmla="*/ 0 w 26"/>
                <a:gd name="T3" fmla="*/ 11 h 29"/>
                <a:gd name="T4" fmla="*/ 10 w 26"/>
                <a:gd name="T5" fmla="*/ 15 h 29"/>
                <a:gd name="T6" fmla="*/ 10 w 26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8 w 49"/>
                <a:gd name="T1" fmla="*/ 4 h 36"/>
                <a:gd name="T2" fmla="*/ 0 w 49"/>
                <a:gd name="T3" fmla="*/ 11 h 36"/>
                <a:gd name="T4" fmla="*/ 4 w 49"/>
                <a:gd name="T5" fmla="*/ 18 h 36"/>
                <a:gd name="T6" fmla="*/ 11 w 49"/>
                <a:gd name="T7" fmla="*/ 20 h 36"/>
                <a:gd name="T8" fmla="*/ 23 w 49"/>
                <a:gd name="T9" fmla="*/ 15 h 36"/>
                <a:gd name="T10" fmla="*/ 8 w 49"/>
                <a:gd name="T11" fmla="*/ 4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6 w 27"/>
                <a:gd name="T1" fmla="*/ 0 h 22"/>
                <a:gd name="T2" fmla="*/ 1 w 27"/>
                <a:gd name="T3" fmla="*/ 7 h 22"/>
                <a:gd name="T4" fmla="*/ 10 w 27"/>
                <a:gd name="T5" fmla="*/ 12 h 22"/>
                <a:gd name="T6" fmla="*/ 6 w 27"/>
                <a:gd name="T7" fmla="*/ 0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6 w 20"/>
                <a:gd name="T1" fmla="*/ 0 h 18"/>
                <a:gd name="T2" fmla="*/ 5 w 20"/>
                <a:gd name="T3" fmla="*/ 9 h 18"/>
                <a:gd name="T4" fmla="*/ 6 w 20"/>
                <a:gd name="T5" fmla="*/ 0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14 w 24"/>
                <a:gd name="T1" fmla="*/ 0 h 44"/>
                <a:gd name="T2" fmla="*/ 5 w 24"/>
                <a:gd name="T3" fmla="*/ 9 h 44"/>
                <a:gd name="T4" fmla="*/ 0 w 24"/>
                <a:gd name="T5" fmla="*/ 20 h 44"/>
                <a:gd name="T6" fmla="*/ 9 w 24"/>
                <a:gd name="T7" fmla="*/ 23 h 44"/>
                <a:gd name="T8" fmla="*/ 14 w 24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17 w 41"/>
                <a:gd name="T1" fmla="*/ 0 h 24"/>
                <a:gd name="T2" fmla="*/ 15 w 41"/>
                <a:gd name="T3" fmla="*/ 14 h 24"/>
                <a:gd name="T4" fmla="*/ 17 w 41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5 w 13"/>
                <a:gd name="T1" fmla="*/ 3 h 20"/>
                <a:gd name="T2" fmla="*/ 1 w 13"/>
                <a:gd name="T3" fmla="*/ 6 h 20"/>
                <a:gd name="T4" fmla="*/ 4 w 13"/>
                <a:gd name="T5" fmla="*/ 11 h 20"/>
                <a:gd name="T6" fmla="*/ 5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4 w 14"/>
                <a:gd name="T1" fmla="*/ 0 h 25"/>
                <a:gd name="T2" fmla="*/ 0 w 14"/>
                <a:gd name="T3" fmla="*/ 8 h 25"/>
                <a:gd name="T4" fmla="*/ 7 w 14"/>
                <a:gd name="T5" fmla="*/ 14 h 25"/>
                <a:gd name="T6" fmla="*/ 4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4 w 14"/>
                <a:gd name="T1" fmla="*/ 0 h 25"/>
                <a:gd name="T2" fmla="*/ 0 w 14"/>
                <a:gd name="T3" fmla="*/ 8 h 25"/>
                <a:gd name="T4" fmla="*/ 7 w 14"/>
                <a:gd name="T5" fmla="*/ 14 h 25"/>
                <a:gd name="T6" fmla="*/ 4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5 w 13"/>
                <a:gd name="T1" fmla="*/ 3 h 20"/>
                <a:gd name="T2" fmla="*/ 1 w 13"/>
                <a:gd name="T3" fmla="*/ 6 h 20"/>
                <a:gd name="T4" fmla="*/ 4 w 13"/>
                <a:gd name="T5" fmla="*/ 11 h 20"/>
                <a:gd name="T6" fmla="*/ 5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14" name="Picture 7" descr="artplus_nature_naturalcity42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3167063"/>
            <a:ext cx="4425950" cy="29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3" descr="artplus_nature_naturalcity42_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4660900"/>
            <a:ext cx="491172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9" descr="artplus_nature_naturalcity42_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3097213"/>
            <a:ext cx="29718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8" descr="artplus_nature_naturalcity42_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93900"/>
            <a:ext cx="1546225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" descr="artplus_nature_naturalcity42_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2862263"/>
            <a:ext cx="6238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4365104"/>
            <a:ext cx="4930775" cy="1197496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661248"/>
            <a:ext cx="64008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dirty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74437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8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8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0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A68F19-F560-49B1-9E08-81633D012D31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密码学导论</a:t>
            </a:r>
            <a:r>
              <a:rPr lang="en-US" altLang="zh-CN"/>
              <a:t>--</a:t>
            </a:r>
            <a:r>
              <a:rPr lang="zh-CN" altLang="en-US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5828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B13CD1-342A-49A6-B2DC-C9C8B470A9DA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密码学导论</a:t>
            </a:r>
            <a:r>
              <a:rPr lang="en-US" altLang="zh-CN"/>
              <a:t>--</a:t>
            </a:r>
            <a:r>
              <a:rPr lang="zh-CN" altLang="en-US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700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结束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52400" y="381000"/>
            <a:ext cx="6838950" cy="3365500"/>
            <a:chOff x="664" y="1951"/>
            <a:chExt cx="4308" cy="2120"/>
          </a:xfrm>
        </p:grpSpPr>
        <p:sp>
          <p:nvSpPr>
            <p:cNvPr id="6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65 w 1692"/>
                <a:gd name="T1" fmla="*/ 145 h 2586"/>
                <a:gd name="T2" fmla="*/ 180 w 1692"/>
                <a:gd name="T3" fmla="*/ 118 h 2586"/>
                <a:gd name="T4" fmla="*/ 243 w 1692"/>
                <a:gd name="T5" fmla="*/ 135 h 2586"/>
                <a:gd name="T6" fmla="*/ 234 w 1692"/>
                <a:gd name="T7" fmla="*/ 250 h 2586"/>
                <a:gd name="T8" fmla="*/ 153 w 1692"/>
                <a:gd name="T9" fmla="*/ 327 h 2586"/>
                <a:gd name="T10" fmla="*/ 122 w 1692"/>
                <a:gd name="T11" fmla="*/ 401 h 2586"/>
                <a:gd name="T12" fmla="*/ 159 w 1692"/>
                <a:gd name="T13" fmla="*/ 541 h 2586"/>
                <a:gd name="T14" fmla="*/ 177 w 1692"/>
                <a:gd name="T15" fmla="*/ 539 h 2586"/>
                <a:gd name="T16" fmla="*/ 184 w 1692"/>
                <a:gd name="T17" fmla="*/ 509 h 2586"/>
                <a:gd name="T18" fmla="*/ 268 w 1692"/>
                <a:gd name="T19" fmla="*/ 648 h 2586"/>
                <a:gd name="T20" fmla="*/ 365 w 1692"/>
                <a:gd name="T21" fmla="*/ 674 h 2586"/>
                <a:gd name="T22" fmla="*/ 446 w 1692"/>
                <a:gd name="T23" fmla="*/ 758 h 2586"/>
                <a:gd name="T24" fmla="*/ 478 w 1692"/>
                <a:gd name="T25" fmla="*/ 799 h 2586"/>
                <a:gd name="T26" fmla="*/ 432 w 1692"/>
                <a:gd name="T27" fmla="*/ 903 h 2586"/>
                <a:gd name="T28" fmla="*/ 514 w 1692"/>
                <a:gd name="T29" fmla="*/ 1000 h 2586"/>
                <a:gd name="T30" fmla="*/ 580 w 1692"/>
                <a:gd name="T31" fmla="*/ 1135 h 2586"/>
                <a:gd name="T32" fmla="*/ 613 w 1692"/>
                <a:gd name="T33" fmla="*/ 1297 h 2586"/>
                <a:gd name="T34" fmla="*/ 669 w 1692"/>
                <a:gd name="T35" fmla="*/ 1427 h 2586"/>
                <a:gd name="T36" fmla="*/ 717 w 1692"/>
                <a:gd name="T37" fmla="*/ 1416 h 2586"/>
                <a:gd name="T38" fmla="*/ 698 w 1692"/>
                <a:gd name="T39" fmla="*/ 1344 h 2586"/>
                <a:gd name="T40" fmla="*/ 722 w 1692"/>
                <a:gd name="T41" fmla="*/ 1295 h 2586"/>
                <a:gd name="T42" fmla="*/ 767 w 1692"/>
                <a:gd name="T43" fmla="*/ 1252 h 2586"/>
                <a:gd name="T44" fmla="*/ 812 w 1692"/>
                <a:gd name="T45" fmla="*/ 1166 h 2586"/>
                <a:gd name="T46" fmla="*/ 879 w 1692"/>
                <a:gd name="T47" fmla="*/ 1095 h 2586"/>
                <a:gd name="T48" fmla="*/ 910 w 1692"/>
                <a:gd name="T49" fmla="*/ 980 h 2586"/>
                <a:gd name="T50" fmla="*/ 870 w 1692"/>
                <a:gd name="T51" fmla="*/ 864 h 2586"/>
                <a:gd name="T52" fmla="*/ 771 w 1692"/>
                <a:gd name="T53" fmla="*/ 792 h 2586"/>
                <a:gd name="T54" fmla="*/ 619 w 1692"/>
                <a:gd name="T55" fmla="*/ 719 h 2586"/>
                <a:gd name="T56" fmla="*/ 546 w 1692"/>
                <a:gd name="T57" fmla="*/ 707 h 2586"/>
                <a:gd name="T58" fmla="*/ 507 w 1692"/>
                <a:gd name="T59" fmla="*/ 712 h 2586"/>
                <a:gd name="T60" fmla="*/ 446 w 1692"/>
                <a:gd name="T61" fmla="*/ 734 h 2586"/>
                <a:gd name="T62" fmla="*/ 425 w 1692"/>
                <a:gd name="T63" fmla="*/ 659 h 2586"/>
                <a:gd name="T64" fmla="*/ 413 w 1692"/>
                <a:gd name="T65" fmla="*/ 597 h 2586"/>
                <a:gd name="T66" fmla="*/ 354 w 1692"/>
                <a:gd name="T67" fmla="*/ 620 h 2586"/>
                <a:gd name="T68" fmla="*/ 318 w 1692"/>
                <a:gd name="T69" fmla="*/ 534 h 2586"/>
                <a:gd name="T70" fmla="*/ 415 w 1692"/>
                <a:gd name="T71" fmla="*/ 512 h 2586"/>
                <a:gd name="T72" fmla="*/ 473 w 1692"/>
                <a:gd name="T73" fmla="*/ 509 h 2586"/>
                <a:gd name="T74" fmla="*/ 502 w 1692"/>
                <a:gd name="T75" fmla="*/ 505 h 2586"/>
                <a:gd name="T76" fmla="*/ 593 w 1692"/>
                <a:gd name="T77" fmla="*/ 421 h 2586"/>
                <a:gd name="T78" fmla="*/ 664 w 1692"/>
                <a:gd name="T79" fmla="*/ 381 h 2586"/>
                <a:gd name="T80" fmla="*/ 717 w 1692"/>
                <a:gd name="T81" fmla="*/ 357 h 2586"/>
                <a:gd name="T82" fmla="*/ 751 w 1692"/>
                <a:gd name="T83" fmla="*/ 302 h 2586"/>
                <a:gd name="T84" fmla="*/ 722 w 1692"/>
                <a:gd name="T85" fmla="*/ 288 h 2586"/>
                <a:gd name="T86" fmla="*/ 856 w 1692"/>
                <a:gd name="T87" fmla="*/ 256 h 2586"/>
                <a:gd name="T88" fmla="*/ 789 w 1692"/>
                <a:gd name="T89" fmla="*/ 192 h 2586"/>
                <a:gd name="T90" fmla="*/ 744 w 1692"/>
                <a:gd name="T91" fmla="*/ 148 h 2586"/>
                <a:gd name="T92" fmla="*/ 685 w 1692"/>
                <a:gd name="T93" fmla="*/ 205 h 2586"/>
                <a:gd name="T94" fmla="*/ 622 w 1692"/>
                <a:gd name="T95" fmla="*/ 250 h 2586"/>
                <a:gd name="T96" fmla="*/ 573 w 1692"/>
                <a:gd name="T97" fmla="*/ 171 h 2586"/>
                <a:gd name="T98" fmla="*/ 680 w 1692"/>
                <a:gd name="T99" fmla="*/ 135 h 2586"/>
                <a:gd name="T100" fmla="*/ 710 w 1692"/>
                <a:gd name="T101" fmla="*/ 111 h 2586"/>
                <a:gd name="T102" fmla="*/ 744 w 1692"/>
                <a:gd name="T103" fmla="*/ 97 h 2586"/>
                <a:gd name="T104" fmla="*/ 721 w 1692"/>
                <a:gd name="T105" fmla="*/ 81 h 2586"/>
                <a:gd name="T106" fmla="*/ 708 w 1692"/>
                <a:gd name="T107" fmla="*/ 67 h 2586"/>
                <a:gd name="T108" fmla="*/ 674 w 1692"/>
                <a:gd name="T109" fmla="*/ 57 h 2586"/>
                <a:gd name="T110" fmla="*/ 620 w 1692"/>
                <a:gd name="T111" fmla="*/ 76 h 2586"/>
                <a:gd name="T112" fmla="*/ 532 w 1692"/>
                <a:gd name="T113" fmla="*/ 67 h 2586"/>
                <a:gd name="T114" fmla="*/ 309 w 1692"/>
                <a:gd name="T115" fmla="*/ 0 h 2586"/>
                <a:gd name="T116" fmla="*/ 193 w 1692"/>
                <a:gd name="T117" fmla="*/ 18 h 2586"/>
                <a:gd name="T118" fmla="*/ 162 w 1692"/>
                <a:gd name="T119" fmla="*/ 57 h 2586"/>
                <a:gd name="T120" fmla="*/ 72 w 1692"/>
                <a:gd name="T121" fmla="*/ 97 h 2586"/>
                <a:gd name="T122" fmla="*/ 72 w 1692"/>
                <a:gd name="T123" fmla="*/ 121 h 2586"/>
                <a:gd name="T124" fmla="*/ 1 w 1692"/>
                <a:gd name="T125" fmla="*/ 142 h 25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9 w 46"/>
                <a:gd name="T1" fmla="*/ 2 h 38"/>
                <a:gd name="T2" fmla="*/ 0 w 46"/>
                <a:gd name="T3" fmla="*/ 12 h 38"/>
                <a:gd name="T4" fmla="*/ 12 w 46"/>
                <a:gd name="T5" fmla="*/ 21 h 38"/>
                <a:gd name="T6" fmla="*/ 25 w 46"/>
                <a:gd name="T7" fmla="*/ 14 h 38"/>
                <a:gd name="T8" fmla="*/ 16 w 46"/>
                <a:gd name="T9" fmla="*/ 0 h 38"/>
                <a:gd name="T10" fmla="*/ 9 w 46"/>
                <a:gd name="T11" fmla="*/ 2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7 w 52"/>
                <a:gd name="T1" fmla="*/ 0 h 44"/>
                <a:gd name="T2" fmla="*/ 15 w 52"/>
                <a:gd name="T3" fmla="*/ 23 h 44"/>
                <a:gd name="T4" fmla="*/ 24 w 52"/>
                <a:gd name="T5" fmla="*/ 23 h 44"/>
                <a:gd name="T6" fmla="*/ 22 w 52"/>
                <a:gd name="T7" fmla="*/ 9 h 44"/>
                <a:gd name="T8" fmla="*/ 15 w 52"/>
                <a:gd name="T9" fmla="*/ 1 h 44"/>
                <a:gd name="T10" fmla="*/ 7 w 52"/>
                <a:gd name="T11" fmla="*/ 0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55 w 131"/>
                <a:gd name="T1" fmla="*/ 0 h 98"/>
                <a:gd name="T2" fmla="*/ 44 w 131"/>
                <a:gd name="T3" fmla="*/ 5 h 98"/>
                <a:gd name="T4" fmla="*/ 30 w 131"/>
                <a:gd name="T5" fmla="*/ 14 h 98"/>
                <a:gd name="T6" fmla="*/ 22 w 131"/>
                <a:gd name="T7" fmla="*/ 23 h 98"/>
                <a:gd name="T8" fmla="*/ 12 w 131"/>
                <a:gd name="T9" fmla="*/ 29 h 98"/>
                <a:gd name="T10" fmla="*/ 35 w 131"/>
                <a:gd name="T11" fmla="*/ 47 h 98"/>
                <a:gd name="T12" fmla="*/ 44 w 131"/>
                <a:gd name="T13" fmla="*/ 54 h 98"/>
                <a:gd name="T14" fmla="*/ 48 w 131"/>
                <a:gd name="T15" fmla="*/ 52 h 98"/>
                <a:gd name="T16" fmla="*/ 50 w 131"/>
                <a:gd name="T17" fmla="*/ 49 h 98"/>
                <a:gd name="T18" fmla="*/ 55 w 131"/>
                <a:gd name="T19" fmla="*/ 56 h 98"/>
                <a:gd name="T20" fmla="*/ 69 w 131"/>
                <a:gd name="T21" fmla="*/ 49 h 98"/>
                <a:gd name="T22" fmla="*/ 73 w 131"/>
                <a:gd name="T23" fmla="*/ 42 h 98"/>
                <a:gd name="T24" fmla="*/ 57 w 131"/>
                <a:gd name="T25" fmla="*/ 23 h 98"/>
                <a:gd name="T26" fmla="*/ 64 w 131"/>
                <a:gd name="T27" fmla="*/ 14 h 98"/>
                <a:gd name="T28" fmla="*/ 62 w 131"/>
                <a:gd name="T29" fmla="*/ 2 h 98"/>
                <a:gd name="T30" fmla="*/ 55 w 131"/>
                <a:gd name="T31" fmla="*/ 0 h 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26 w 212"/>
                <a:gd name="T1" fmla="*/ 7 h 112"/>
                <a:gd name="T2" fmla="*/ 10 w 212"/>
                <a:gd name="T3" fmla="*/ 7 h 112"/>
                <a:gd name="T4" fmla="*/ 3 w 212"/>
                <a:gd name="T5" fmla="*/ 9 h 112"/>
                <a:gd name="T6" fmla="*/ 14 w 212"/>
                <a:gd name="T7" fmla="*/ 29 h 112"/>
                <a:gd name="T8" fmla="*/ 28 w 212"/>
                <a:gd name="T9" fmla="*/ 25 h 112"/>
                <a:gd name="T10" fmla="*/ 51 w 212"/>
                <a:gd name="T11" fmla="*/ 31 h 112"/>
                <a:gd name="T12" fmla="*/ 62 w 212"/>
                <a:gd name="T13" fmla="*/ 34 h 112"/>
                <a:gd name="T14" fmla="*/ 74 w 212"/>
                <a:gd name="T15" fmla="*/ 50 h 112"/>
                <a:gd name="T16" fmla="*/ 78 w 212"/>
                <a:gd name="T17" fmla="*/ 63 h 112"/>
                <a:gd name="T18" fmla="*/ 87 w 212"/>
                <a:gd name="T19" fmla="*/ 56 h 112"/>
                <a:gd name="T20" fmla="*/ 94 w 212"/>
                <a:gd name="T21" fmla="*/ 54 h 112"/>
                <a:gd name="T22" fmla="*/ 104 w 212"/>
                <a:gd name="T23" fmla="*/ 58 h 112"/>
                <a:gd name="T24" fmla="*/ 108 w 212"/>
                <a:gd name="T25" fmla="*/ 45 h 112"/>
                <a:gd name="T26" fmla="*/ 85 w 212"/>
                <a:gd name="T27" fmla="*/ 31 h 112"/>
                <a:gd name="T28" fmla="*/ 58 w 212"/>
                <a:gd name="T29" fmla="*/ 11 h 112"/>
                <a:gd name="T30" fmla="*/ 30 w 212"/>
                <a:gd name="T31" fmla="*/ 15 h 112"/>
                <a:gd name="T32" fmla="*/ 26 w 212"/>
                <a:gd name="T33" fmla="*/ 7 h 11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31 w 133"/>
                <a:gd name="T1" fmla="*/ 0 h 54"/>
                <a:gd name="T2" fmla="*/ 24 w 133"/>
                <a:gd name="T3" fmla="*/ 4 h 54"/>
                <a:gd name="T4" fmla="*/ 17 w 133"/>
                <a:gd name="T5" fmla="*/ 17 h 54"/>
                <a:gd name="T6" fmla="*/ 8 w 133"/>
                <a:gd name="T7" fmla="*/ 20 h 54"/>
                <a:gd name="T8" fmla="*/ 1 w 133"/>
                <a:gd name="T9" fmla="*/ 24 h 54"/>
                <a:gd name="T10" fmla="*/ 7 w 133"/>
                <a:gd name="T11" fmla="*/ 31 h 54"/>
                <a:gd name="T12" fmla="*/ 74 w 133"/>
                <a:gd name="T13" fmla="*/ 20 h 54"/>
                <a:gd name="T14" fmla="*/ 68 w 133"/>
                <a:gd name="T15" fmla="*/ 9 h 54"/>
                <a:gd name="T16" fmla="*/ 58 w 133"/>
                <a:gd name="T17" fmla="*/ 5 h 54"/>
                <a:gd name="T18" fmla="*/ 56 w 133"/>
                <a:gd name="T19" fmla="*/ 14 h 54"/>
                <a:gd name="T20" fmla="*/ 49 w 133"/>
                <a:gd name="T21" fmla="*/ 11 h 54"/>
                <a:gd name="T22" fmla="*/ 37 w 133"/>
                <a:gd name="T23" fmla="*/ 8 h 54"/>
                <a:gd name="T24" fmla="*/ 31 w 133"/>
                <a:gd name="T25" fmla="*/ 0 h 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7 w 51"/>
                <a:gd name="T1" fmla="*/ 0 h 24"/>
                <a:gd name="T2" fmla="*/ 4 w 51"/>
                <a:gd name="T3" fmla="*/ 11 h 24"/>
                <a:gd name="T4" fmla="*/ 15 w 51"/>
                <a:gd name="T5" fmla="*/ 14 h 24"/>
                <a:gd name="T6" fmla="*/ 19 w 51"/>
                <a:gd name="T7" fmla="*/ 2 h 24"/>
                <a:gd name="T8" fmla="*/ 7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8 w 16"/>
                <a:gd name="T1" fmla="*/ 0 h 34"/>
                <a:gd name="T2" fmla="*/ 0 w 16"/>
                <a:gd name="T3" fmla="*/ 7 h 34"/>
                <a:gd name="T4" fmla="*/ 9 w 16"/>
                <a:gd name="T5" fmla="*/ 18 h 34"/>
                <a:gd name="T6" fmla="*/ 7 w 16"/>
                <a:gd name="T7" fmla="*/ 10 h 34"/>
                <a:gd name="T8" fmla="*/ 9 w 16"/>
                <a:gd name="T9" fmla="*/ 3 h 34"/>
                <a:gd name="T10" fmla="*/ 8 w 16"/>
                <a:gd name="T11" fmla="*/ 0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36 w 240"/>
                <a:gd name="T1" fmla="*/ 1 h 117"/>
                <a:gd name="T2" fmla="*/ 14 w 240"/>
                <a:gd name="T3" fmla="*/ 17 h 117"/>
                <a:gd name="T4" fmla="*/ 4 w 240"/>
                <a:gd name="T5" fmla="*/ 21 h 117"/>
                <a:gd name="T6" fmla="*/ 0 w 240"/>
                <a:gd name="T7" fmla="*/ 22 h 117"/>
                <a:gd name="T8" fmla="*/ 15 w 240"/>
                <a:gd name="T9" fmla="*/ 33 h 117"/>
                <a:gd name="T10" fmla="*/ 22 w 240"/>
                <a:gd name="T11" fmla="*/ 35 h 117"/>
                <a:gd name="T12" fmla="*/ 38 w 240"/>
                <a:gd name="T13" fmla="*/ 26 h 117"/>
                <a:gd name="T14" fmla="*/ 45 w 240"/>
                <a:gd name="T15" fmla="*/ 24 h 117"/>
                <a:gd name="T16" fmla="*/ 47 w 240"/>
                <a:gd name="T17" fmla="*/ 31 h 117"/>
                <a:gd name="T18" fmla="*/ 36 w 240"/>
                <a:gd name="T19" fmla="*/ 35 h 117"/>
                <a:gd name="T20" fmla="*/ 41 w 240"/>
                <a:gd name="T21" fmla="*/ 41 h 117"/>
                <a:gd name="T22" fmla="*/ 23 w 240"/>
                <a:gd name="T23" fmla="*/ 49 h 117"/>
                <a:gd name="T24" fmla="*/ 40 w 240"/>
                <a:gd name="T25" fmla="*/ 62 h 117"/>
                <a:gd name="T26" fmla="*/ 47 w 240"/>
                <a:gd name="T27" fmla="*/ 64 h 117"/>
                <a:gd name="T28" fmla="*/ 67 w 240"/>
                <a:gd name="T29" fmla="*/ 58 h 117"/>
                <a:gd name="T30" fmla="*/ 85 w 240"/>
                <a:gd name="T31" fmla="*/ 59 h 117"/>
                <a:gd name="T32" fmla="*/ 95 w 240"/>
                <a:gd name="T33" fmla="*/ 66 h 117"/>
                <a:gd name="T34" fmla="*/ 115 w 240"/>
                <a:gd name="T35" fmla="*/ 62 h 117"/>
                <a:gd name="T36" fmla="*/ 126 w 240"/>
                <a:gd name="T37" fmla="*/ 58 h 117"/>
                <a:gd name="T38" fmla="*/ 125 w 240"/>
                <a:gd name="T39" fmla="*/ 44 h 117"/>
                <a:gd name="T40" fmla="*/ 132 w 240"/>
                <a:gd name="T41" fmla="*/ 39 h 117"/>
                <a:gd name="T42" fmla="*/ 134 w 240"/>
                <a:gd name="T43" fmla="*/ 26 h 117"/>
                <a:gd name="T44" fmla="*/ 119 w 240"/>
                <a:gd name="T45" fmla="*/ 32 h 117"/>
                <a:gd name="T46" fmla="*/ 113 w 240"/>
                <a:gd name="T47" fmla="*/ 24 h 117"/>
                <a:gd name="T48" fmla="*/ 97 w 240"/>
                <a:gd name="T49" fmla="*/ 26 h 117"/>
                <a:gd name="T50" fmla="*/ 76 w 240"/>
                <a:gd name="T51" fmla="*/ 5 h 117"/>
                <a:gd name="T52" fmla="*/ 53 w 240"/>
                <a:gd name="T53" fmla="*/ 6 h 117"/>
                <a:gd name="T54" fmla="*/ 47 w 240"/>
                <a:gd name="T55" fmla="*/ 1 h 117"/>
                <a:gd name="T56" fmla="*/ 36 w 240"/>
                <a:gd name="T57" fmla="*/ 1 h 1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55 w 194"/>
                <a:gd name="T1" fmla="*/ 6 h 80"/>
                <a:gd name="T2" fmla="*/ 8 w 194"/>
                <a:gd name="T3" fmla="*/ 14 h 80"/>
                <a:gd name="T4" fmla="*/ 5 w 194"/>
                <a:gd name="T5" fmla="*/ 20 h 80"/>
                <a:gd name="T6" fmla="*/ 32 w 194"/>
                <a:gd name="T7" fmla="*/ 29 h 80"/>
                <a:gd name="T8" fmla="*/ 77 w 194"/>
                <a:gd name="T9" fmla="*/ 42 h 80"/>
                <a:gd name="T10" fmla="*/ 99 w 194"/>
                <a:gd name="T11" fmla="*/ 38 h 80"/>
                <a:gd name="T12" fmla="*/ 106 w 194"/>
                <a:gd name="T13" fmla="*/ 36 h 80"/>
                <a:gd name="T14" fmla="*/ 99 w 194"/>
                <a:gd name="T15" fmla="*/ 25 h 80"/>
                <a:gd name="T16" fmla="*/ 93 w 194"/>
                <a:gd name="T17" fmla="*/ 20 h 80"/>
                <a:gd name="T18" fmla="*/ 73 w 194"/>
                <a:gd name="T19" fmla="*/ 15 h 80"/>
                <a:gd name="T20" fmla="*/ 55 w 194"/>
                <a:gd name="T21" fmla="*/ 6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38 w 310"/>
                <a:gd name="T1" fmla="*/ 5 h 254"/>
                <a:gd name="T2" fmla="*/ 29 w 310"/>
                <a:gd name="T3" fmla="*/ 13 h 254"/>
                <a:gd name="T4" fmla="*/ 12 w 310"/>
                <a:gd name="T5" fmla="*/ 22 h 254"/>
                <a:gd name="T6" fmla="*/ 30 w 310"/>
                <a:gd name="T7" fmla="*/ 43 h 254"/>
                <a:gd name="T8" fmla="*/ 44 w 310"/>
                <a:gd name="T9" fmla="*/ 48 h 254"/>
                <a:gd name="T10" fmla="*/ 58 w 310"/>
                <a:gd name="T11" fmla="*/ 55 h 254"/>
                <a:gd name="T12" fmla="*/ 71 w 310"/>
                <a:gd name="T13" fmla="*/ 48 h 254"/>
                <a:gd name="T14" fmla="*/ 80 w 310"/>
                <a:gd name="T15" fmla="*/ 57 h 254"/>
                <a:gd name="T16" fmla="*/ 84 w 310"/>
                <a:gd name="T17" fmla="*/ 71 h 254"/>
                <a:gd name="T18" fmla="*/ 65 w 310"/>
                <a:gd name="T19" fmla="*/ 85 h 254"/>
                <a:gd name="T20" fmla="*/ 50 w 310"/>
                <a:gd name="T21" fmla="*/ 96 h 254"/>
                <a:gd name="T22" fmla="*/ 39 w 310"/>
                <a:gd name="T23" fmla="*/ 94 h 254"/>
                <a:gd name="T24" fmla="*/ 32 w 310"/>
                <a:gd name="T25" fmla="*/ 92 h 254"/>
                <a:gd name="T26" fmla="*/ 24 w 310"/>
                <a:gd name="T27" fmla="*/ 105 h 254"/>
                <a:gd name="T28" fmla="*/ 22 w 310"/>
                <a:gd name="T29" fmla="*/ 111 h 254"/>
                <a:gd name="T30" fmla="*/ 41 w 310"/>
                <a:gd name="T31" fmla="*/ 114 h 254"/>
                <a:gd name="T32" fmla="*/ 53 w 310"/>
                <a:gd name="T33" fmla="*/ 114 h 254"/>
                <a:gd name="T34" fmla="*/ 65 w 310"/>
                <a:gd name="T35" fmla="*/ 129 h 254"/>
                <a:gd name="T36" fmla="*/ 71 w 310"/>
                <a:gd name="T37" fmla="*/ 132 h 254"/>
                <a:gd name="T38" fmla="*/ 78 w 310"/>
                <a:gd name="T39" fmla="*/ 134 h 254"/>
                <a:gd name="T40" fmla="*/ 88 w 310"/>
                <a:gd name="T41" fmla="*/ 141 h 254"/>
                <a:gd name="T42" fmla="*/ 102 w 310"/>
                <a:gd name="T43" fmla="*/ 132 h 254"/>
                <a:gd name="T44" fmla="*/ 115 w 310"/>
                <a:gd name="T45" fmla="*/ 132 h 254"/>
                <a:gd name="T46" fmla="*/ 129 w 310"/>
                <a:gd name="T47" fmla="*/ 119 h 254"/>
                <a:gd name="T48" fmla="*/ 127 w 310"/>
                <a:gd name="T49" fmla="*/ 103 h 254"/>
                <a:gd name="T50" fmla="*/ 123 w 310"/>
                <a:gd name="T51" fmla="*/ 96 h 254"/>
                <a:gd name="T52" fmla="*/ 132 w 310"/>
                <a:gd name="T53" fmla="*/ 94 h 254"/>
                <a:gd name="T54" fmla="*/ 138 w 310"/>
                <a:gd name="T55" fmla="*/ 102 h 254"/>
                <a:gd name="T56" fmla="*/ 140 w 310"/>
                <a:gd name="T57" fmla="*/ 110 h 254"/>
                <a:gd name="T58" fmla="*/ 147 w 310"/>
                <a:gd name="T59" fmla="*/ 108 h 254"/>
                <a:gd name="T60" fmla="*/ 171 w 310"/>
                <a:gd name="T61" fmla="*/ 94 h 254"/>
                <a:gd name="T62" fmla="*/ 165 w 310"/>
                <a:gd name="T63" fmla="*/ 82 h 254"/>
                <a:gd name="T64" fmla="*/ 147 w 310"/>
                <a:gd name="T65" fmla="*/ 69 h 254"/>
                <a:gd name="T66" fmla="*/ 150 w 310"/>
                <a:gd name="T67" fmla="*/ 60 h 254"/>
                <a:gd name="T68" fmla="*/ 156 w 310"/>
                <a:gd name="T69" fmla="*/ 58 h 254"/>
                <a:gd name="T70" fmla="*/ 143 w 310"/>
                <a:gd name="T71" fmla="*/ 35 h 254"/>
                <a:gd name="T72" fmla="*/ 132 w 310"/>
                <a:gd name="T73" fmla="*/ 33 h 254"/>
                <a:gd name="T74" fmla="*/ 125 w 310"/>
                <a:gd name="T75" fmla="*/ 31 h 254"/>
                <a:gd name="T76" fmla="*/ 113 w 310"/>
                <a:gd name="T77" fmla="*/ 19 h 254"/>
                <a:gd name="T78" fmla="*/ 88 w 310"/>
                <a:gd name="T79" fmla="*/ 25 h 254"/>
                <a:gd name="T80" fmla="*/ 95 w 310"/>
                <a:gd name="T81" fmla="*/ 14 h 254"/>
                <a:gd name="T82" fmla="*/ 78 w 310"/>
                <a:gd name="T83" fmla="*/ 10 h 254"/>
                <a:gd name="T84" fmla="*/ 67 w 310"/>
                <a:gd name="T85" fmla="*/ 10 h 254"/>
                <a:gd name="T86" fmla="*/ 38 w 310"/>
                <a:gd name="T87" fmla="*/ 5 h 2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14 w 59"/>
                <a:gd name="T1" fmla="*/ 0 h 50"/>
                <a:gd name="T2" fmla="*/ 0 w 59"/>
                <a:gd name="T3" fmla="*/ 5 h 50"/>
                <a:gd name="T4" fmla="*/ 16 w 59"/>
                <a:gd name="T5" fmla="*/ 22 h 50"/>
                <a:gd name="T6" fmla="*/ 27 w 59"/>
                <a:gd name="T7" fmla="*/ 27 h 50"/>
                <a:gd name="T8" fmla="*/ 32 w 59"/>
                <a:gd name="T9" fmla="*/ 16 h 50"/>
                <a:gd name="T10" fmla="*/ 25 w 59"/>
                <a:gd name="T11" fmla="*/ 4 h 50"/>
                <a:gd name="T12" fmla="*/ 14 w 59"/>
                <a:gd name="T13" fmla="*/ 0 h 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25 w 86"/>
                <a:gd name="T1" fmla="*/ 4 h 57"/>
                <a:gd name="T2" fmla="*/ 14 w 86"/>
                <a:gd name="T3" fmla="*/ 13 h 57"/>
                <a:gd name="T4" fmla="*/ 2 w 86"/>
                <a:gd name="T5" fmla="*/ 15 h 57"/>
                <a:gd name="T6" fmla="*/ 9 w 86"/>
                <a:gd name="T7" fmla="*/ 31 h 57"/>
                <a:gd name="T8" fmla="*/ 42 w 86"/>
                <a:gd name="T9" fmla="*/ 19 h 57"/>
                <a:gd name="T10" fmla="*/ 49 w 86"/>
                <a:gd name="T11" fmla="*/ 10 h 57"/>
                <a:gd name="T12" fmla="*/ 32 w 86"/>
                <a:gd name="T13" fmla="*/ 4 h 57"/>
                <a:gd name="T14" fmla="*/ 25 w 86"/>
                <a:gd name="T15" fmla="*/ 4 h 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22 w 73"/>
                <a:gd name="T1" fmla="*/ 0 h 34"/>
                <a:gd name="T2" fmla="*/ 5 w 73"/>
                <a:gd name="T3" fmla="*/ 9 h 34"/>
                <a:gd name="T4" fmla="*/ 13 w 73"/>
                <a:gd name="T5" fmla="*/ 18 h 34"/>
                <a:gd name="T6" fmla="*/ 28 w 73"/>
                <a:gd name="T7" fmla="*/ 15 h 34"/>
                <a:gd name="T8" fmla="*/ 35 w 73"/>
                <a:gd name="T9" fmla="*/ 11 h 34"/>
                <a:gd name="T10" fmla="*/ 22 w 73"/>
                <a:gd name="T11" fmla="*/ 0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33 w 85"/>
                <a:gd name="T1" fmla="*/ 6 h 45"/>
                <a:gd name="T2" fmla="*/ 16 w 85"/>
                <a:gd name="T3" fmla="*/ 2 h 45"/>
                <a:gd name="T4" fmla="*/ 0 w 85"/>
                <a:gd name="T5" fmla="*/ 11 h 45"/>
                <a:gd name="T6" fmla="*/ 23 w 85"/>
                <a:gd name="T7" fmla="*/ 18 h 45"/>
                <a:gd name="T8" fmla="*/ 36 w 85"/>
                <a:gd name="T9" fmla="*/ 23 h 45"/>
                <a:gd name="T10" fmla="*/ 47 w 85"/>
                <a:gd name="T11" fmla="*/ 11 h 45"/>
                <a:gd name="T12" fmla="*/ 47 w 85"/>
                <a:gd name="T13" fmla="*/ 4 h 45"/>
                <a:gd name="T14" fmla="*/ 36 w 85"/>
                <a:gd name="T15" fmla="*/ 0 h 45"/>
                <a:gd name="T16" fmla="*/ 33 w 85"/>
                <a:gd name="T17" fmla="*/ 6 h 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9 w 58"/>
                <a:gd name="T1" fmla="*/ 2 h 31"/>
                <a:gd name="T2" fmla="*/ 0 w 58"/>
                <a:gd name="T3" fmla="*/ 11 h 31"/>
                <a:gd name="T4" fmla="*/ 11 w 58"/>
                <a:gd name="T5" fmla="*/ 17 h 31"/>
                <a:gd name="T6" fmla="*/ 16 w 58"/>
                <a:gd name="T7" fmla="*/ 12 h 31"/>
                <a:gd name="T8" fmla="*/ 30 w 58"/>
                <a:gd name="T9" fmla="*/ 7 h 31"/>
                <a:gd name="T10" fmla="*/ 25 w 58"/>
                <a:gd name="T11" fmla="*/ 0 h 31"/>
                <a:gd name="T12" fmla="*/ 9 w 58"/>
                <a:gd name="T13" fmla="*/ 2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22 w 152"/>
                <a:gd name="T1" fmla="*/ 0 h 102"/>
                <a:gd name="T2" fmla="*/ 8 w 152"/>
                <a:gd name="T3" fmla="*/ 4 h 102"/>
                <a:gd name="T4" fmla="*/ 2 w 152"/>
                <a:gd name="T5" fmla="*/ 22 h 102"/>
                <a:gd name="T6" fmla="*/ 7 w 152"/>
                <a:gd name="T7" fmla="*/ 32 h 102"/>
                <a:gd name="T8" fmla="*/ 0 w 152"/>
                <a:gd name="T9" fmla="*/ 41 h 102"/>
                <a:gd name="T10" fmla="*/ 32 w 152"/>
                <a:gd name="T11" fmla="*/ 49 h 102"/>
                <a:gd name="T12" fmla="*/ 47 w 152"/>
                <a:gd name="T13" fmla="*/ 52 h 102"/>
                <a:gd name="T14" fmla="*/ 86 w 152"/>
                <a:gd name="T15" fmla="*/ 49 h 102"/>
                <a:gd name="T16" fmla="*/ 43 w 152"/>
                <a:gd name="T17" fmla="*/ 40 h 102"/>
                <a:gd name="T18" fmla="*/ 31 w 152"/>
                <a:gd name="T19" fmla="*/ 35 h 102"/>
                <a:gd name="T20" fmla="*/ 25 w 152"/>
                <a:gd name="T21" fmla="*/ 29 h 102"/>
                <a:gd name="T22" fmla="*/ 29 w 152"/>
                <a:gd name="T23" fmla="*/ 20 h 102"/>
                <a:gd name="T24" fmla="*/ 22 w 152"/>
                <a:gd name="T25" fmla="*/ 0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18 w 34"/>
                <a:gd name="T1" fmla="*/ 0 h 20"/>
                <a:gd name="T2" fmla="*/ 13 w 34"/>
                <a:gd name="T3" fmla="*/ 11 h 20"/>
                <a:gd name="T4" fmla="*/ 2 w 34"/>
                <a:gd name="T5" fmla="*/ 11 h 20"/>
                <a:gd name="T6" fmla="*/ 2 w 34"/>
                <a:gd name="T7" fmla="*/ 4 h 20"/>
                <a:gd name="T8" fmla="*/ 18 w 34"/>
                <a:gd name="T9" fmla="*/ 0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2 w 21"/>
                <a:gd name="T1" fmla="*/ 0 h 16"/>
                <a:gd name="T2" fmla="*/ 8 w 21"/>
                <a:gd name="T3" fmla="*/ 9 h 16"/>
                <a:gd name="T4" fmla="*/ 2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2 w 21"/>
                <a:gd name="T1" fmla="*/ 0 h 16"/>
                <a:gd name="T2" fmla="*/ 8 w 21"/>
                <a:gd name="T3" fmla="*/ 9 h 16"/>
                <a:gd name="T4" fmla="*/ 2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1 w 21"/>
                <a:gd name="T1" fmla="*/ 0 h 16"/>
                <a:gd name="T2" fmla="*/ 6 w 21"/>
                <a:gd name="T3" fmla="*/ 9 h 16"/>
                <a:gd name="T4" fmla="*/ 1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7 w 51"/>
                <a:gd name="T1" fmla="*/ 0 h 24"/>
                <a:gd name="T2" fmla="*/ 4 w 51"/>
                <a:gd name="T3" fmla="*/ 11 h 24"/>
                <a:gd name="T4" fmla="*/ 15 w 51"/>
                <a:gd name="T5" fmla="*/ 14 h 24"/>
                <a:gd name="T6" fmla="*/ 19 w 51"/>
                <a:gd name="T7" fmla="*/ 2 h 24"/>
                <a:gd name="T8" fmla="*/ 7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7 w 51"/>
                <a:gd name="T1" fmla="*/ 0 h 24"/>
                <a:gd name="T2" fmla="*/ 4 w 51"/>
                <a:gd name="T3" fmla="*/ 11 h 24"/>
                <a:gd name="T4" fmla="*/ 15 w 51"/>
                <a:gd name="T5" fmla="*/ 14 h 24"/>
                <a:gd name="T6" fmla="*/ 19 w 51"/>
                <a:gd name="T7" fmla="*/ 2 h 24"/>
                <a:gd name="T8" fmla="*/ 7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8 w 51"/>
                <a:gd name="T1" fmla="*/ 0 h 24"/>
                <a:gd name="T2" fmla="*/ 4 w 51"/>
                <a:gd name="T3" fmla="*/ 11 h 24"/>
                <a:gd name="T4" fmla="*/ 16 w 51"/>
                <a:gd name="T5" fmla="*/ 14 h 24"/>
                <a:gd name="T6" fmla="*/ 19 w 51"/>
                <a:gd name="T7" fmla="*/ 2 h 24"/>
                <a:gd name="T8" fmla="*/ 8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7 w 51"/>
                <a:gd name="T1" fmla="*/ 0 h 24"/>
                <a:gd name="T2" fmla="*/ 4 w 51"/>
                <a:gd name="T3" fmla="*/ 11 h 24"/>
                <a:gd name="T4" fmla="*/ 15 w 51"/>
                <a:gd name="T5" fmla="*/ 14 h 24"/>
                <a:gd name="T6" fmla="*/ 19 w 51"/>
                <a:gd name="T7" fmla="*/ 2 h 24"/>
                <a:gd name="T8" fmla="*/ 7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16 w 929"/>
                <a:gd name="T1" fmla="*/ 31 h 462"/>
                <a:gd name="T2" fmla="*/ 3 w 929"/>
                <a:gd name="T3" fmla="*/ 52 h 462"/>
                <a:gd name="T4" fmla="*/ 20 w 929"/>
                <a:gd name="T5" fmla="*/ 56 h 462"/>
                <a:gd name="T6" fmla="*/ 9 w 929"/>
                <a:gd name="T7" fmla="*/ 65 h 462"/>
                <a:gd name="T8" fmla="*/ 58 w 929"/>
                <a:gd name="T9" fmla="*/ 76 h 462"/>
                <a:gd name="T10" fmla="*/ 79 w 929"/>
                <a:gd name="T11" fmla="*/ 73 h 462"/>
                <a:gd name="T12" fmla="*/ 140 w 929"/>
                <a:gd name="T13" fmla="*/ 43 h 462"/>
                <a:gd name="T14" fmla="*/ 169 w 929"/>
                <a:gd name="T15" fmla="*/ 37 h 462"/>
                <a:gd name="T16" fmla="*/ 182 w 929"/>
                <a:gd name="T17" fmla="*/ 45 h 462"/>
                <a:gd name="T18" fmla="*/ 153 w 929"/>
                <a:gd name="T19" fmla="*/ 49 h 462"/>
                <a:gd name="T20" fmla="*/ 136 w 929"/>
                <a:gd name="T21" fmla="*/ 63 h 462"/>
                <a:gd name="T22" fmla="*/ 142 w 929"/>
                <a:gd name="T23" fmla="*/ 67 h 462"/>
                <a:gd name="T24" fmla="*/ 146 w 929"/>
                <a:gd name="T25" fmla="*/ 88 h 462"/>
                <a:gd name="T26" fmla="*/ 196 w 929"/>
                <a:gd name="T27" fmla="*/ 108 h 462"/>
                <a:gd name="T28" fmla="*/ 189 w 929"/>
                <a:gd name="T29" fmla="*/ 118 h 462"/>
                <a:gd name="T30" fmla="*/ 207 w 929"/>
                <a:gd name="T31" fmla="*/ 138 h 462"/>
                <a:gd name="T32" fmla="*/ 196 w 929"/>
                <a:gd name="T33" fmla="*/ 149 h 462"/>
                <a:gd name="T34" fmla="*/ 182 w 929"/>
                <a:gd name="T35" fmla="*/ 165 h 462"/>
                <a:gd name="T36" fmla="*/ 165 w 929"/>
                <a:gd name="T37" fmla="*/ 182 h 462"/>
                <a:gd name="T38" fmla="*/ 164 w 929"/>
                <a:gd name="T39" fmla="*/ 236 h 462"/>
                <a:gd name="T40" fmla="*/ 187 w 929"/>
                <a:gd name="T41" fmla="*/ 250 h 462"/>
                <a:gd name="T42" fmla="*/ 218 w 929"/>
                <a:gd name="T43" fmla="*/ 252 h 462"/>
                <a:gd name="T44" fmla="*/ 232 w 929"/>
                <a:gd name="T45" fmla="*/ 237 h 462"/>
                <a:gd name="T46" fmla="*/ 284 w 929"/>
                <a:gd name="T47" fmla="*/ 200 h 462"/>
                <a:gd name="T48" fmla="*/ 321 w 929"/>
                <a:gd name="T49" fmla="*/ 187 h 462"/>
                <a:gd name="T50" fmla="*/ 363 w 929"/>
                <a:gd name="T51" fmla="*/ 173 h 462"/>
                <a:gd name="T52" fmla="*/ 404 w 929"/>
                <a:gd name="T53" fmla="*/ 163 h 462"/>
                <a:gd name="T54" fmla="*/ 428 w 929"/>
                <a:gd name="T55" fmla="*/ 146 h 462"/>
                <a:gd name="T56" fmla="*/ 449 w 929"/>
                <a:gd name="T57" fmla="*/ 112 h 462"/>
                <a:gd name="T58" fmla="*/ 450 w 929"/>
                <a:gd name="T59" fmla="*/ 86 h 462"/>
                <a:gd name="T60" fmla="*/ 450 w 929"/>
                <a:gd name="T61" fmla="*/ 70 h 462"/>
                <a:gd name="T62" fmla="*/ 467 w 929"/>
                <a:gd name="T63" fmla="*/ 50 h 462"/>
                <a:gd name="T64" fmla="*/ 491 w 929"/>
                <a:gd name="T65" fmla="*/ 52 h 462"/>
                <a:gd name="T66" fmla="*/ 518 w 929"/>
                <a:gd name="T67" fmla="*/ 29 h 462"/>
                <a:gd name="T68" fmla="*/ 498 w 929"/>
                <a:gd name="T69" fmla="*/ 31 h 462"/>
                <a:gd name="T70" fmla="*/ 476 w 929"/>
                <a:gd name="T71" fmla="*/ 25 h 462"/>
                <a:gd name="T72" fmla="*/ 446 w 929"/>
                <a:gd name="T73" fmla="*/ 12 h 462"/>
                <a:gd name="T74" fmla="*/ 360 w 929"/>
                <a:gd name="T75" fmla="*/ 14 h 462"/>
                <a:gd name="T76" fmla="*/ 328 w 929"/>
                <a:gd name="T77" fmla="*/ 21 h 462"/>
                <a:gd name="T78" fmla="*/ 312 w 929"/>
                <a:gd name="T79" fmla="*/ 21 h 462"/>
                <a:gd name="T80" fmla="*/ 290 w 929"/>
                <a:gd name="T81" fmla="*/ 30 h 462"/>
                <a:gd name="T82" fmla="*/ 268 w 929"/>
                <a:gd name="T83" fmla="*/ 16 h 462"/>
                <a:gd name="T84" fmla="*/ 243 w 929"/>
                <a:gd name="T85" fmla="*/ 22 h 462"/>
                <a:gd name="T86" fmla="*/ 205 w 929"/>
                <a:gd name="T87" fmla="*/ 29 h 462"/>
                <a:gd name="T88" fmla="*/ 230 w 929"/>
                <a:gd name="T89" fmla="*/ 21 h 462"/>
                <a:gd name="T90" fmla="*/ 198 w 929"/>
                <a:gd name="T91" fmla="*/ 4 h 462"/>
                <a:gd name="T92" fmla="*/ 187 w 929"/>
                <a:gd name="T93" fmla="*/ 1 h 462"/>
                <a:gd name="T94" fmla="*/ 176 w 929"/>
                <a:gd name="T95" fmla="*/ 4 h 462"/>
                <a:gd name="T96" fmla="*/ 135 w 929"/>
                <a:gd name="T97" fmla="*/ 9 h 462"/>
                <a:gd name="T98" fmla="*/ 90 w 929"/>
                <a:gd name="T99" fmla="*/ 16 h 462"/>
                <a:gd name="T100" fmla="*/ 61 w 929"/>
                <a:gd name="T101" fmla="*/ 14 h 462"/>
                <a:gd name="T102" fmla="*/ 64 w 929"/>
                <a:gd name="T103" fmla="*/ 38 h 462"/>
                <a:gd name="T104" fmla="*/ 58 w 929"/>
                <a:gd name="T105" fmla="*/ 29 h 462"/>
                <a:gd name="T106" fmla="*/ 34 w 929"/>
                <a:gd name="T107" fmla="*/ 23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20 w 52"/>
                <a:gd name="T1" fmla="*/ 0 h 32"/>
                <a:gd name="T2" fmla="*/ 5 w 52"/>
                <a:gd name="T3" fmla="*/ 11 h 32"/>
                <a:gd name="T4" fmla="*/ 14 w 52"/>
                <a:gd name="T5" fmla="*/ 18 h 32"/>
                <a:gd name="T6" fmla="*/ 24 w 52"/>
                <a:gd name="T7" fmla="*/ 17 h 32"/>
                <a:gd name="T8" fmla="*/ 20 w 52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57 w 172"/>
                <a:gd name="T1" fmla="*/ 5 h 72"/>
                <a:gd name="T2" fmla="*/ 36 w 172"/>
                <a:gd name="T3" fmla="*/ 2 h 72"/>
                <a:gd name="T4" fmla="*/ 30 w 172"/>
                <a:gd name="T5" fmla="*/ 0 h 72"/>
                <a:gd name="T6" fmla="*/ 0 w 172"/>
                <a:gd name="T7" fmla="*/ 16 h 72"/>
                <a:gd name="T8" fmla="*/ 16 w 172"/>
                <a:gd name="T9" fmla="*/ 23 h 72"/>
                <a:gd name="T10" fmla="*/ 23 w 172"/>
                <a:gd name="T11" fmla="*/ 34 h 72"/>
                <a:gd name="T12" fmla="*/ 36 w 172"/>
                <a:gd name="T13" fmla="*/ 38 h 72"/>
                <a:gd name="T14" fmla="*/ 43 w 172"/>
                <a:gd name="T15" fmla="*/ 41 h 72"/>
                <a:gd name="T16" fmla="*/ 72 w 172"/>
                <a:gd name="T17" fmla="*/ 34 h 72"/>
                <a:gd name="T18" fmla="*/ 95 w 172"/>
                <a:gd name="T19" fmla="*/ 25 h 72"/>
                <a:gd name="T20" fmla="*/ 82 w 172"/>
                <a:gd name="T21" fmla="*/ 11 h 72"/>
                <a:gd name="T22" fmla="*/ 75 w 172"/>
                <a:gd name="T23" fmla="*/ 2 h 72"/>
                <a:gd name="T24" fmla="*/ 57 w 172"/>
                <a:gd name="T25" fmla="*/ 5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20 w 52"/>
                <a:gd name="T1" fmla="*/ 0 h 32"/>
                <a:gd name="T2" fmla="*/ 5 w 52"/>
                <a:gd name="T3" fmla="*/ 11 h 32"/>
                <a:gd name="T4" fmla="*/ 14 w 52"/>
                <a:gd name="T5" fmla="*/ 18 h 32"/>
                <a:gd name="T6" fmla="*/ 24 w 52"/>
                <a:gd name="T7" fmla="*/ 17 h 32"/>
                <a:gd name="T8" fmla="*/ 20 w 52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08 w 206"/>
                <a:gd name="T1" fmla="*/ 4 h 85"/>
                <a:gd name="T2" fmla="*/ 59 w 206"/>
                <a:gd name="T3" fmla="*/ 5 h 85"/>
                <a:gd name="T4" fmla="*/ 62 w 206"/>
                <a:gd name="T5" fmla="*/ 14 h 85"/>
                <a:gd name="T6" fmla="*/ 61 w 206"/>
                <a:gd name="T7" fmla="*/ 18 h 85"/>
                <a:gd name="T8" fmla="*/ 50 w 206"/>
                <a:gd name="T9" fmla="*/ 15 h 85"/>
                <a:gd name="T10" fmla="*/ 44 w 206"/>
                <a:gd name="T11" fmla="*/ 10 h 85"/>
                <a:gd name="T12" fmla="*/ 13 w 206"/>
                <a:gd name="T13" fmla="*/ 15 h 85"/>
                <a:gd name="T14" fmla="*/ 17 w 206"/>
                <a:gd name="T15" fmla="*/ 27 h 85"/>
                <a:gd name="T16" fmla="*/ 31 w 206"/>
                <a:gd name="T17" fmla="*/ 29 h 85"/>
                <a:gd name="T18" fmla="*/ 42 w 206"/>
                <a:gd name="T19" fmla="*/ 40 h 85"/>
                <a:gd name="T20" fmla="*/ 50 w 206"/>
                <a:gd name="T21" fmla="*/ 47 h 85"/>
                <a:gd name="T22" fmla="*/ 62 w 206"/>
                <a:gd name="T23" fmla="*/ 37 h 85"/>
                <a:gd name="T24" fmla="*/ 68 w 206"/>
                <a:gd name="T25" fmla="*/ 33 h 85"/>
                <a:gd name="T26" fmla="*/ 72 w 206"/>
                <a:gd name="T27" fmla="*/ 26 h 85"/>
                <a:gd name="T28" fmla="*/ 95 w 206"/>
                <a:gd name="T29" fmla="*/ 19 h 85"/>
                <a:gd name="T30" fmla="*/ 106 w 206"/>
                <a:gd name="T31" fmla="*/ 17 h 85"/>
                <a:gd name="T32" fmla="*/ 113 w 206"/>
                <a:gd name="T33" fmla="*/ 15 h 85"/>
                <a:gd name="T34" fmla="*/ 108 w 206"/>
                <a:gd name="T35" fmla="*/ 4 h 8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20 w 64"/>
                <a:gd name="T1" fmla="*/ 4 h 28"/>
                <a:gd name="T2" fmla="*/ 5 w 64"/>
                <a:gd name="T3" fmla="*/ 2 h 28"/>
                <a:gd name="T4" fmla="*/ 14 w 64"/>
                <a:gd name="T5" fmla="*/ 16 h 28"/>
                <a:gd name="T6" fmla="*/ 31 w 64"/>
                <a:gd name="T7" fmla="*/ 8 h 28"/>
                <a:gd name="T8" fmla="*/ 20 w 64"/>
                <a:gd name="T9" fmla="*/ 4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13 w 146"/>
                <a:gd name="T1" fmla="*/ 11 h 176"/>
                <a:gd name="T2" fmla="*/ 0 w 146"/>
                <a:gd name="T3" fmla="*/ 14 h 176"/>
                <a:gd name="T4" fmla="*/ 7 w 146"/>
                <a:gd name="T5" fmla="*/ 24 h 176"/>
                <a:gd name="T6" fmla="*/ 19 w 146"/>
                <a:gd name="T7" fmla="*/ 49 h 176"/>
                <a:gd name="T8" fmla="*/ 29 w 146"/>
                <a:gd name="T9" fmla="*/ 51 h 176"/>
                <a:gd name="T10" fmla="*/ 28 w 146"/>
                <a:gd name="T11" fmla="*/ 60 h 176"/>
                <a:gd name="T12" fmla="*/ 16 w 146"/>
                <a:gd name="T13" fmla="*/ 64 h 176"/>
                <a:gd name="T14" fmla="*/ 9 w 146"/>
                <a:gd name="T15" fmla="*/ 74 h 176"/>
                <a:gd name="T16" fmla="*/ 10 w 146"/>
                <a:gd name="T17" fmla="*/ 77 h 176"/>
                <a:gd name="T18" fmla="*/ 16 w 146"/>
                <a:gd name="T19" fmla="*/ 80 h 176"/>
                <a:gd name="T20" fmla="*/ 10 w 146"/>
                <a:gd name="T21" fmla="*/ 95 h 176"/>
                <a:gd name="T22" fmla="*/ 11 w 146"/>
                <a:gd name="T23" fmla="*/ 98 h 176"/>
                <a:gd name="T24" fmla="*/ 19 w 146"/>
                <a:gd name="T25" fmla="*/ 96 h 176"/>
                <a:gd name="T26" fmla="*/ 32 w 146"/>
                <a:gd name="T27" fmla="*/ 95 h 176"/>
                <a:gd name="T28" fmla="*/ 52 w 146"/>
                <a:gd name="T29" fmla="*/ 96 h 176"/>
                <a:gd name="T30" fmla="*/ 61 w 146"/>
                <a:gd name="T31" fmla="*/ 95 h 176"/>
                <a:gd name="T32" fmla="*/ 68 w 146"/>
                <a:gd name="T33" fmla="*/ 93 h 176"/>
                <a:gd name="T34" fmla="*/ 72 w 146"/>
                <a:gd name="T35" fmla="*/ 80 h 176"/>
                <a:gd name="T36" fmla="*/ 81 w 146"/>
                <a:gd name="T37" fmla="*/ 75 h 176"/>
                <a:gd name="T38" fmla="*/ 61 w 146"/>
                <a:gd name="T39" fmla="*/ 62 h 176"/>
                <a:gd name="T40" fmla="*/ 49 w 146"/>
                <a:gd name="T41" fmla="*/ 47 h 176"/>
                <a:gd name="T42" fmla="*/ 46 w 146"/>
                <a:gd name="T43" fmla="*/ 39 h 176"/>
                <a:gd name="T44" fmla="*/ 36 w 146"/>
                <a:gd name="T45" fmla="*/ 35 h 176"/>
                <a:gd name="T46" fmla="*/ 48 w 146"/>
                <a:gd name="T47" fmla="*/ 26 h 176"/>
                <a:gd name="T48" fmla="*/ 36 w 146"/>
                <a:gd name="T49" fmla="*/ 17 h 176"/>
                <a:gd name="T50" fmla="*/ 39 w 146"/>
                <a:gd name="T51" fmla="*/ 8 h 176"/>
                <a:gd name="T52" fmla="*/ 25 w 146"/>
                <a:gd name="T53" fmla="*/ 1 h 176"/>
                <a:gd name="T54" fmla="*/ 16 w 146"/>
                <a:gd name="T55" fmla="*/ 5 h 176"/>
                <a:gd name="T56" fmla="*/ 13 w 146"/>
                <a:gd name="T57" fmla="*/ 11 h 17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33 w 92"/>
                <a:gd name="T1" fmla="*/ 3 h 92"/>
                <a:gd name="T2" fmla="*/ 47 w 92"/>
                <a:gd name="T3" fmla="*/ 4 h 92"/>
                <a:gd name="T4" fmla="*/ 52 w 92"/>
                <a:gd name="T5" fmla="*/ 14 h 92"/>
                <a:gd name="T6" fmla="*/ 44 w 92"/>
                <a:gd name="T7" fmla="*/ 26 h 92"/>
                <a:gd name="T8" fmla="*/ 26 w 92"/>
                <a:gd name="T9" fmla="*/ 41 h 92"/>
                <a:gd name="T10" fmla="*/ 11 w 92"/>
                <a:gd name="T11" fmla="*/ 50 h 92"/>
                <a:gd name="T12" fmla="*/ 5 w 92"/>
                <a:gd name="T13" fmla="*/ 39 h 92"/>
                <a:gd name="T14" fmla="*/ 11 w 92"/>
                <a:gd name="T15" fmla="*/ 35 h 92"/>
                <a:gd name="T16" fmla="*/ 8 w 92"/>
                <a:gd name="T17" fmla="*/ 25 h 92"/>
                <a:gd name="T18" fmla="*/ 23 w 92"/>
                <a:gd name="T19" fmla="*/ 16 h 92"/>
                <a:gd name="T20" fmla="*/ 33 w 92"/>
                <a:gd name="T21" fmla="*/ 3 h 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119 w 633"/>
                <a:gd name="T1" fmla="*/ 6 h 660"/>
                <a:gd name="T2" fmla="*/ 99 w 633"/>
                <a:gd name="T3" fmla="*/ 11 h 660"/>
                <a:gd name="T4" fmla="*/ 81 w 633"/>
                <a:gd name="T5" fmla="*/ 29 h 660"/>
                <a:gd name="T6" fmla="*/ 58 w 633"/>
                <a:gd name="T7" fmla="*/ 33 h 660"/>
                <a:gd name="T8" fmla="*/ 47 w 633"/>
                <a:gd name="T9" fmla="*/ 42 h 660"/>
                <a:gd name="T10" fmla="*/ 38 w 633"/>
                <a:gd name="T11" fmla="*/ 65 h 660"/>
                <a:gd name="T12" fmla="*/ 20 w 633"/>
                <a:gd name="T13" fmla="*/ 94 h 660"/>
                <a:gd name="T14" fmla="*/ 0 w 633"/>
                <a:gd name="T15" fmla="*/ 101 h 660"/>
                <a:gd name="T16" fmla="*/ 40 w 633"/>
                <a:gd name="T17" fmla="*/ 182 h 660"/>
                <a:gd name="T18" fmla="*/ 67 w 633"/>
                <a:gd name="T19" fmla="*/ 240 h 660"/>
                <a:gd name="T20" fmla="*/ 81 w 633"/>
                <a:gd name="T21" fmla="*/ 249 h 660"/>
                <a:gd name="T22" fmla="*/ 94 w 633"/>
                <a:gd name="T23" fmla="*/ 254 h 660"/>
                <a:gd name="T24" fmla="*/ 128 w 633"/>
                <a:gd name="T25" fmla="*/ 242 h 660"/>
                <a:gd name="T26" fmla="*/ 142 w 633"/>
                <a:gd name="T27" fmla="*/ 238 h 660"/>
                <a:gd name="T28" fmla="*/ 168 w 633"/>
                <a:gd name="T29" fmla="*/ 254 h 660"/>
                <a:gd name="T30" fmla="*/ 182 w 633"/>
                <a:gd name="T31" fmla="*/ 296 h 660"/>
                <a:gd name="T32" fmla="*/ 189 w 633"/>
                <a:gd name="T33" fmla="*/ 294 h 660"/>
                <a:gd name="T34" fmla="*/ 193 w 633"/>
                <a:gd name="T35" fmla="*/ 287 h 660"/>
                <a:gd name="T36" fmla="*/ 207 w 633"/>
                <a:gd name="T37" fmla="*/ 308 h 660"/>
                <a:gd name="T38" fmla="*/ 227 w 633"/>
                <a:gd name="T39" fmla="*/ 321 h 660"/>
                <a:gd name="T40" fmla="*/ 244 w 633"/>
                <a:gd name="T41" fmla="*/ 339 h 660"/>
                <a:gd name="T42" fmla="*/ 249 w 633"/>
                <a:gd name="T43" fmla="*/ 346 h 660"/>
                <a:gd name="T44" fmla="*/ 255 w 633"/>
                <a:gd name="T45" fmla="*/ 350 h 660"/>
                <a:gd name="T46" fmla="*/ 271 w 633"/>
                <a:gd name="T47" fmla="*/ 368 h 660"/>
                <a:gd name="T48" fmla="*/ 276 w 633"/>
                <a:gd name="T49" fmla="*/ 355 h 660"/>
                <a:gd name="T50" fmla="*/ 303 w 633"/>
                <a:gd name="T51" fmla="*/ 371 h 660"/>
                <a:gd name="T52" fmla="*/ 329 w 633"/>
                <a:gd name="T53" fmla="*/ 368 h 660"/>
                <a:gd name="T54" fmla="*/ 345 w 633"/>
                <a:gd name="T55" fmla="*/ 299 h 660"/>
                <a:gd name="T56" fmla="*/ 354 w 633"/>
                <a:gd name="T57" fmla="*/ 260 h 660"/>
                <a:gd name="T58" fmla="*/ 347 w 633"/>
                <a:gd name="T59" fmla="*/ 206 h 660"/>
                <a:gd name="T60" fmla="*/ 300 w 633"/>
                <a:gd name="T61" fmla="*/ 152 h 660"/>
                <a:gd name="T62" fmla="*/ 296 w 633"/>
                <a:gd name="T63" fmla="*/ 132 h 660"/>
                <a:gd name="T64" fmla="*/ 258 w 633"/>
                <a:gd name="T65" fmla="*/ 101 h 660"/>
                <a:gd name="T66" fmla="*/ 264 w 633"/>
                <a:gd name="T67" fmla="*/ 87 h 660"/>
                <a:gd name="T68" fmla="*/ 255 w 633"/>
                <a:gd name="T69" fmla="*/ 74 h 660"/>
                <a:gd name="T70" fmla="*/ 234 w 633"/>
                <a:gd name="T71" fmla="*/ 44 h 660"/>
                <a:gd name="T72" fmla="*/ 220 w 633"/>
                <a:gd name="T73" fmla="*/ 17 h 660"/>
                <a:gd name="T74" fmla="*/ 218 w 633"/>
                <a:gd name="T75" fmla="*/ 11 h 660"/>
                <a:gd name="T76" fmla="*/ 204 w 633"/>
                <a:gd name="T77" fmla="*/ 85 h 660"/>
                <a:gd name="T78" fmla="*/ 182 w 633"/>
                <a:gd name="T79" fmla="*/ 65 h 660"/>
                <a:gd name="T80" fmla="*/ 164 w 633"/>
                <a:gd name="T81" fmla="*/ 62 h 660"/>
                <a:gd name="T82" fmla="*/ 153 w 633"/>
                <a:gd name="T83" fmla="*/ 49 h 660"/>
                <a:gd name="T84" fmla="*/ 148 w 633"/>
                <a:gd name="T85" fmla="*/ 35 h 660"/>
                <a:gd name="T86" fmla="*/ 155 w 633"/>
                <a:gd name="T87" fmla="*/ 31 h 660"/>
                <a:gd name="T88" fmla="*/ 135 w 633"/>
                <a:gd name="T89" fmla="*/ 11 h 660"/>
                <a:gd name="T90" fmla="*/ 121 w 633"/>
                <a:gd name="T91" fmla="*/ 6 h 660"/>
                <a:gd name="T92" fmla="*/ 115 w 633"/>
                <a:gd name="T93" fmla="*/ 4 h 660"/>
                <a:gd name="T94" fmla="*/ 119 w 633"/>
                <a:gd name="T95" fmla="*/ 6 h 66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47 w 426"/>
                <a:gd name="T1" fmla="*/ 34 h 280"/>
                <a:gd name="T2" fmla="*/ 38 w 426"/>
                <a:gd name="T3" fmla="*/ 20 h 280"/>
                <a:gd name="T4" fmla="*/ 36 w 426"/>
                <a:gd name="T5" fmla="*/ 9 h 280"/>
                <a:gd name="T6" fmla="*/ 29 w 426"/>
                <a:gd name="T7" fmla="*/ 7 h 280"/>
                <a:gd name="T8" fmla="*/ 9 w 426"/>
                <a:gd name="T9" fmla="*/ 9 h 280"/>
                <a:gd name="T10" fmla="*/ 25 w 426"/>
                <a:gd name="T11" fmla="*/ 23 h 280"/>
                <a:gd name="T12" fmla="*/ 27 w 426"/>
                <a:gd name="T13" fmla="*/ 29 h 280"/>
                <a:gd name="T14" fmla="*/ 13 w 426"/>
                <a:gd name="T15" fmla="*/ 38 h 280"/>
                <a:gd name="T16" fmla="*/ 49 w 426"/>
                <a:gd name="T17" fmla="*/ 52 h 280"/>
                <a:gd name="T18" fmla="*/ 70 w 426"/>
                <a:gd name="T19" fmla="*/ 63 h 280"/>
                <a:gd name="T20" fmla="*/ 72 w 426"/>
                <a:gd name="T21" fmla="*/ 70 h 280"/>
                <a:gd name="T22" fmla="*/ 79 w 426"/>
                <a:gd name="T23" fmla="*/ 74 h 280"/>
                <a:gd name="T24" fmla="*/ 83 w 426"/>
                <a:gd name="T25" fmla="*/ 88 h 280"/>
                <a:gd name="T26" fmla="*/ 74 w 426"/>
                <a:gd name="T27" fmla="*/ 110 h 280"/>
                <a:gd name="T28" fmla="*/ 101 w 426"/>
                <a:gd name="T29" fmla="*/ 106 h 280"/>
                <a:gd name="T30" fmla="*/ 108 w 426"/>
                <a:gd name="T31" fmla="*/ 122 h 280"/>
                <a:gd name="T32" fmla="*/ 121 w 426"/>
                <a:gd name="T33" fmla="*/ 126 h 280"/>
                <a:gd name="T34" fmla="*/ 128 w 426"/>
                <a:gd name="T35" fmla="*/ 128 h 280"/>
                <a:gd name="T36" fmla="*/ 142 w 426"/>
                <a:gd name="T37" fmla="*/ 126 h 280"/>
                <a:gd name="T38" fmla="*/ 155 w 426"/>
                <a:gd name="T39" fmla="*/ 110 h 280"/>
                <a:gd name="T40" fmla="*/ 189 w 426"/>
                <a:gd name="T41" fmla="*/ 142 h 280"/>
                <a:gd name="T42" fmla="*/ 204 w 426"/>
                <a:gd name="T43" fmla="*/ 158 h 280"/>
                <a:gd name="T44" fmla="*/ 202 w 426"/>
                <a:gd name="T45" fmla="*/ 126 h 280"/>
                <a:gd name="T46" fmla="*/ 189 w 426"/>
                <a:gd name="T47" fmla="*/ 113 h 280"/>
                <a:gd name="T48" fmla="*/ 209 w 426"/>
                <a:gd name="T49" fmla="*/ 95 h 280"/>
                <a:gd name="T50" fmla="*/ 229 w 426"/>
                <a:gd name="T51" fmla="*/ 88 h 280"/>
                <a:gd name="T52" fmla="*/ 236 w 426"/>
                <a:gd name="T53" fmla="*/ 86 h 280"/>
                <a:gd name="T54" fmla="*/ 238 w 426"/>
                <a:gd name="T55" fmla="*/ 79 h 280"/>
                <a:gd name="T56" fmla="*/ 200 w 426"/>
                <a:gd name="T57" fmla="*/ 83 h 280"/>
                <a:gd name="T58" fmla="*/ 171 w 426"/>
                <a:gd name="T59" fmla="*/ 79 h 280"/>
                <a:gd name="T60" fmla="*/ 168 w 426"/>
                <a:gd name="T61" fmla="*/ 72 h 280"/>
                <a:gd name="T62" fmla="*/ 164 w 426"/>
                <a:gd name="T63" fmla="*/ 65 h 280"/>
                <a:gd name="T64" fmla="*/ 124 w 426"/>
                <a:gd name="T65" fmla="*/ 45 h 280"/>
                <a:gd name="T66" fmla="*/ 90 w 426"/>
                <a:gd name="T67" fmla="*/ 34 h 280"/>
                <a:gd name="T68" fmla="*/ 76 w 426"/>
                <a:gd name="T69" fmla="*/ 29 h 280"/>
                <a:gd name="T70" fmla="*/ 45 w 426"/>
                <a:gd name="T71" fmla="*/ 29 h 280"/>
                <a:gd name="T72" fmla="*/ 38 w 426"/>
                <a:gd name="T73" fmla="*/ 18 h 280"/>
                <a:gd name="T74" fmla="*/ 38 w 426"/>
                <a:gd name="T75" fmla="*/ 0 h 2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rotWithShape="0">
                      <a:srgbClr val="989898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11 w 416"/>
                <a:gd name="T3" fmla="*/ 21 h 282"/>
                <a:gd name="T4" fmla="*/ 16 w 416"/>
                <a:gd name="T5" fmla="*/ 28 h 282"/>
                <a:gd name="T6" fmla="*/ 47 w 416"/>
                <a:gd name="T7" fmla="*/ 50 h 282"/>
                <a:gd name="T8" fmla="*/ 67 w 416"/>
                <a:gd name="T9" fmla="*/ 64 h 282"/>
                <a:gd name="T10" fmla="*/ 74 w 416"/>
                <a:gd name="T11" fmla="*/ 68 h 282"/>
                <a:gd name="T12" fmla="*/ 76 w 416"/>
                <a:gd name="T13" fmla="*/ 94 h 282"/>
                <a:gd name="T14" fmla="*/ 65 w 416"/>
                <a:gd name="T15" fmla="*/ 112 h 282"/>
                <a:gd name="T16" fmla="*/ 76 w 416"/>
                <a:gd name="T17" fmla="*/ 110 h 282"/>
                <a:gd name="T18" fmla="*/ 83 w 416"/>
                <a:gd name="T19" fmla="*/ 106 h 282"/>
                <a:gd name="T20" fmla="*/ 90 w 416"/>
                <a:gd name="T21" fmla="*/ 112 h 282"/>
                <a:gd name="T22" fmla="*/ 103 w 416"/>
                <a:gd name="T23" fmla="*/ 121 h 282"/>
                <a:gd name="T24" fmla="*/ 117 w 416"/>
                <a:gd name="T25" fmla="*/ 130 h 282"/>
                <a:gd name="T26" fmla="*/ 134 w 416"/>
                <a:gd name="T27" fmla="*/ 123 h 282"/>
                <a:gd name="T28" fmla="*/ 138 w 416"/>
                <a:gd name="T29" fmla="*/ 110 h 282"/>
                <a:gd name="T30" fmla="*/ 150 w 416"/>
                <a:gd name="T31" fmla="*/ 112 h 282"/>
                <a:gd name="T32" fmla="*/ 163 w 416"/>
                <a:gd name="T33" fmla="*/ 117 h 282"/>
                <a:gd name="T34" fmla="*/ 190 w 416"/>
                <a:gd name="T35" fmla="*/ 157 h 282"/>
                <a:gd name="T36" fmla="*/ 199 w 416"/>
                <a:gd name="T37" fmla="*/ 155 h 282"/>
                <a:gd name="T38" fmla="*/ 197 w 416"/>
                <a:gd name="T39" fmla="*/ 141 h 282"/>
                <a:gd name="T40" fmla="*/ 176 w 416"/>
                <a:gd name="T41" fmla="*/ 110 h 282"/>
                <a:gd name="T42" fmla="*/ 201 w 416"/>
                <a:gd name="T43" fmla="*/ 97 h 282"/>
                <a:gd name="T44" fmla="*/ 228 w 416"/>
                <a:gd name="T45" fmla="*/ 81 h 282"/>
                <a:gd name="T46" fmla="*/ 229 w 416"/>
                <a:gd name="T47" fmla="*/ 67 h 282"/>
                <a:gd name="T48" fmla="*/ 205 w 416"/>
                <a:gd name="T49" fmla="*/ 77 h 282"/>
                <a:gd name="T50" fmla="*/ 172 w 416"/>
                <a:gd name="T51" fmla="*/ 77 h 282"/>
                <a:gd name="T52" fmla="*/ 147 w 416"/>
                <a:gd name="T53" fmla="*/ 55 h 282"/>
                <a:gd name="T54" fmla="*/ 101 w 416"/>
                <a:gd name="T55" fmla="*/ 34 h 282"/>
                <a:gd name="T56" fmla="*/ 74 w 416"/>
                <a:gd name="T57" fmla="*/ 19 h 282"/>
                <a:gd name="T58" fmla="*/ 52 w 416"/>
                <a:gd name="T59" fmla="*/ 23 h 282"/>
                <a:gd name="T60" fmla="*/ 43 w 416"/>
                <a:gd name="T61" fmla="*/ 32 h 282"/>
                <a:gd name="T62" fmla="*/ 31 w 416"/>
                <a:gd name="T63" fmla="*/ 10 h 282"/>
                <a:gd name="T64" fmla="*/ 0 w 416"/>
                <a:gd name="T65" fmla="*/ 1 h 28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18 w 60"/>
                <a:gd name="T1" fmla="*/ 10 h 78"/>
                <a:gd name="T2" fmla="*/ 0 w 60"/>
                <a:gd name="T3" fmla="*/ 10 h 78"/>
                <a:gd name="T4" fmla="*/ 11 w 60"/>
                <a:gd name="T5" fmla="*/ 23 h 78"/>
                <a:gd name="T6" fmla="*/ 16 w 60"/>
                <a:gd name="T7" fmla="*/ 36 h 78"/>
                <a:gd name="T8" fmla="*/ 18 w 60"/>
                <a:gd name="T9" fmla="*/ 43 h 78"/>
                <a:gd name="T10" fmla="*/ 34 w 60"/>
                <a:gd name="T11" fmla="*/ 28 h 78"/>
                <a:gd name="T12" fmla="*/ 18 w 60"/>
                <a:gd name="T13" fmla="*/ 1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26 w 219"/>
                <a:gd name="T1" fmla="*/ 41 h 113"/>
                <a:gd name="T2" fmla="*/ 22 w 219"/>
                <a:gd name="T3" fmla="*/ 35 h 113"/>
                <a:gd name="T4" fmla="*/ 8 w 219"/>
                <a:gd name="T5" fmla="*/ 39 h 113"/>
                <a:gd name="T6" fmla="*/ 22 w 219"/>
                <a:gd name="T7" fmla="*/ 64 h 113"/>
                <a:gd name="T8" fmla="*/ 69 w 219"/>
                <a:gd name="T9" fmla="*/ 50 h 113"/>
                <a:gd name="T10" fmla="*/ 82 w 219"/>
                <a:gd name="T11" fmla="*/ 41 h 113"/>
                <a:gd name="T12" fmla="*/ 96 w 219"/>
                <a:gd name="T13" fmla="*/ 37 h 113"/>
                <a:gd name="T14" fmla="*/ 123 w 219"/>
                <a:gd name="T15" fmla="*/ 11 h 113"/>
                <a:gd name="T16" fmla="*/ 118 w 219"/>
                <a:gd name="T17" fmla="*/ 0 h 113"/>
                <a:gd name="T18" fmla="*/ 100 w 219"/>
                <a:gd name="T19" fmla="*/ 10 h 113"/>
                <a:gd name="T20" fmla="*/ 60 w 219"/>
                <a:gd name="T21" fmla="*/ 23 h 113"/>
                <a:gd name="T22" fmla="*/ 46 w 219"/>
                <a:gd name="T23" fmla="*/ 26 h 113"/>
                <a:gd name="T24" fmla="*/ 33 w 219"/>
                <a:gd name="T25" fmla="*/ 30 h 113"/>
                <a:gd name="T26" fmla="*/ 26 w 219"/>
                <a:gd name="T27" fmla="*/ 41 h 1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7 w 139"/>
                <a:gd name="T1" fmla="*/ 34 h 122"/>
                <a:gd name="T2" fmla="*/ 4 w 139"/>
                <a:gd name="T3" fmla="*/ 48 h 122"/>
                <a:gd name="T4" fmla="*/ 0 w 139"/>
                <a:gd name="T5" fmla="*/ 61 h 122"/>
                <a:gd name="T6" fmla="*/ 20 w 139"/>
                <a:gd name="T7" fmla="*/ 66 h 122"/>
                <a:gd name="T8" fmla="*/ 29 w 139"/>
                <a:gd name="T9" fmla="*/ 54 h 122"/>
                <a:gd name="T10" fmla="*/ 70 w 139"/>
                <a:gd name="T11" fmla="*/ 38 h 122"/>
                <a:gd name="T12" fmla="*/ 76 w 139"/>
                <a:gd name="T13" fmla="*/ 25 h 122"/>
                <a:gd name="T14" fmla="*/ 63 w 139"/>
                <a:gd name="T15" fmla="*/ 16 h 122"/>
                <a:gd name="T16" fmla="*/ 56 w 139"/>
                <a:gd name="T17" fmla="*/ 11 h 122"/>
                <a:gd name="T18" fmla="*/ 36 w 139"/>
                <a:gd name="T19" fmla="*/ 7 h 122"/>
                <a:gd name="T20" fmla="*/ 29 w 139"/>
                <a:gd name="T21" fmla="*/ 20 h 122"/>
                <a:gd name="T22" fmla="*/ 7 w 139"/>
                <a:gd name="T23" fmla="*/ 34 h 12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17 w 49"/>
                <a:gd name="T1" fmla="*/ 0 h 35"/>
                <a:gd name="T2" fmla="*/ 5 w 49"/>
                <a:gd name="T3" fmla="*/ 6 h 35"/>
                <a:gd name="T4" fmla="*/ 14 w 49"/>
                <a:gd name="T5" fmla="*/ 19 h 35"/>
                <a:gd name="T6" fmla="*/ 22 w 49"/>
                <a:gd name="T7" fmla="*/ 14 h 35"/>
                <a:gd name="T8" fmla="*/ 17 w 49"/>
                <a:gd name="T9" fmla="*/ 0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72 w 164"/>
                <a:gd name="T1" fmla="*/ 0 h 268"/>
                <a:gd name="T2" fmla="*/ 59 w 164"/>
                <a:gd name="T3" fmla="*/ 16 h 268"/>
                <a:gd name="T4" fmla="*/ 50 w 164"/>
                <a:gd name="T5" fmla="*/ 36 h 268"/>
                <a:gd name="T6" fmla="*/ 20 w 164"/>
                <a:gd name="T7" fmla="*/ 47 h 268"/>
                <a:gd name="T8" fmla="*/ 16 w 164"/>
                <a:gd name="T9" fmla="*/ 54 h 268"/>
                <a:gd name="T10" fmla="*/ 9 w 164"/>
                <a:gd name="T11" fmla="*/ 56 h 268"/>
                <a:gd name="T12" fmla="*/ 11 w 164"/>
                <a:gd name="T13" fmla="*/ 74 h 268"/>
                <a:gd name="T14" fmla="*/ 16 w 164"/>
                <a:gd name="T15" fmla="*/ 88 h 268"/>
                <a:gd name="T16" fmla="*/ 0 w 164"/>
                <a:gd name="T17" fmla="*/ 113 h 268"/>
                <a:gd name="T18" fmla="*/ 16 w 164"/>
                <a:gd name="T19" fmla="*/ 146 h 268"/>
                <a:gd name="T20" fmla="*/ 29 w 164"/>
                <a:gd name="T21" fmla="*/ 151 h 268"/>
                <a:gd name="T22" fmla="*/ 50 w 164"/>
                <a:gd name="T23" fmla="*/ 122 h 268"/>
                <a:gd name="T24" fmla="*/ 59 w 164"/>
                <a:gd name="T25" fmla="*/ 108 h 268"/>
                <a:gd name="T26" fmla="*/ 72 w 164"/>
                <a:gd name="T27" fmla="*/ 65 h 268"/>
                <a:gd name="T28" fmla="*/ 79 w 164"/>
                <a:gd name="T29" fmla="*/ 43 h 268"/>
                <a:gd name="T30" fmla="*/ 92 w 164"/>
                <a:gd name="T31" fmla="*/ 41 h 268"/>
                <a:gd name="T32" fmla="*/ 72 w 164"/>
                <a:gd name="T33" fmla="*/ 0 h 2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16 w 66"/>
                <a:gd name="T1" fmla="*/ 0 h 81"/>
                <a:gd name="T2" fmla="*/ 14 w 66"/>
                <a:gd name="T3" fmla="*/ 34 h 81"/>
                <a:gd name="T4" fmla="*/ 16 w 66"/>
                <a:gd name="T5" fmla="*/ 43 h 81"/>
                <a:gd name="T6" fmla="*/ 22 w 66"/>
                <a:gd name="T7" fmla="*/ 45 h 81"/>
                <a:gd name="T8" fmla="*/ 31 w 66"/>
                <a:gd name="T9" fmla="*/ 43 h 81"/>
                <a:gd name="T10" fmla="*/ 16 w 66"/>
                <a:gd name="T11" fmla="*/ 0 h 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54 w 148"/>
                <a:gd name="T1" fmla="*/ 0 h 244"/>
                <a:gd name="T2" fmla="*/ 34 w 148"/>
                <a:gd name="T3" fmla="*/ 47 h 244"/>
                <a:gd name="T4" fmla="*/ 20 w 148"/>
                <a:gd name="T5" fmla="*/ 52 h 244"/>
                <a:gd name="T6" fmla="*/ 7 w 148"/>
                <a:gd name="T7" fmla="*/ 61 h 244"/>
                <a:gd name="T8" fmla="*/ 23 w 148"/>
                <a:gd name="T9" fmla="*/ 106 h 244"/>
                <a:gd name="T10" fmla="*/ 29 w 148"/>
                <a:gd name="T11" fmla="*/ 126 h 244"/>
                <a:gd name="T12" fmla="*/ 34 w 148"/>
                <a:gd name="T13" fmla="*/ 133 h 244"/>
                <a:gd name="T14" fmla="*/ 47 w 148"/>
                <a:gd name="T15" fmla="*/ 137 h 244"/>
                <a:gd name="T16" fmla="*/ 54 w 148"/>
                <a:gd name="T17" fmla="*/ 110 h 244"/>
                <a:gd name="T18" fmla="*/ 70 w 148"/>
                <a:gd name="T19" fmla="*/ 95 h 244"/>
                <a:gd name="T20" fmla="*/ 63 w 148"/>
                <a:gd name="T21" fmla="*/ 38 h 244"/>
                <a:gd name="T22" fmla="*/ 79 w 148"/>
                <a:gd name="T23" fmla="*/ 27 h 244"/>
                <a:gd name="T24" fmla="*/ 63 w 148"/>
                <a:gd name="T25" fmla="*/ 11 h 244"/>
                <a:gd name="T26" fmla="*/ 54 w 148"/>
                <a:gd name="T27" fmla="*/ 0 h 24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27 w 96"/>
                <a:gd name="T1" fmla="*/ 1 h 183"/>
                <a:gd name="T2" fmla="*/ 29 w 96"/>
                <a:gd name="T3" fmla="*/ 19 h 183"/>
                <a:gd name="T4" fmla="*/ 34 w 96"/>
                <a:gd name="T5" fmla="*/ 34 h 183"/>
                <a:gd name="T6" fmla="*/ 35 w 96"/>
                <a:gd name="T7" fmla="*/ 52 h 183"/>
                <a:gd name="T8" fmla="*/ 38 w 96"/>
                <a:gd name="T9" fmla="*/ 59 h 183"/>
                <a:gd name="T10" fmla="*/ 40 w 96"/>
                <a:gd name="T11" fmla="*/ 70 h 183"/>
                <a:gd name="T12" fmla="*/ 32 w 96"/>
                <a:gd name="T13" fmla="*/ 52 h 183"/>
                <a:gd name="T14" fmla="*/ 20 w 96"/>
                <a:gd name="T15" fmla="*/ 43 h 183"/>
                <a:gd name="T16" fmla="*/ 3 w 96"/>
                <a:gd name="T17" fmla="*/ 46 h 183"/>
                <a:gd name="T18" fmla="*/ 5 w 96"/>
                <a:gd name="T19" fmla="*/ 57 h 183"/>
                <a:gd name="T20" fmla="*/ 23 w 96"/>
                <a:gd name="T21" fmla="*/ 64 h 183"/>
                <a:gd name="T22" fmla="*/ 32 w 96"/>
                <a:gd name="T23" fmla="*/ 76 h 183"/>
                <a:gd name="T24" fmla="*/ 40 w 96"/>
                <a:gd name="T25" fmla="*/ 76 h 183"/>
                <a:gd name="T26" fmla="*/ 44 w 96"/>
                <a:gd name="T27" fmla="*/ 84 h 183"/>
                <a:gd name="T28" fmla="*/ 54 w 96"/>
                <a:gd name="T29" fmla="*/ 100 h 183"/>
                <a:gd name="T30" fmla="*/ 46 w 96"/>
                <a:gd name="T31" fmla="*/ 70 h 183"/>
                <a:gd name="T32" fmla="*/ 45 w 96"/>
                <a:gd name="T33" fmla="*/ 52 h 183"/>
                <a:gd name="T34" fmla="*/ 40 w 96"/>
                <a:gd name="T35" fmla="*/ 35 h 183"/>
                <a:gd name="T36" fmla="*/ 35 w 96"/>
                <a:gd name="T37" fmla="*/ 23 h 183"/>
                <a:gd name="T38" fmla="*/ 32 w 96"/>
                <a:gd name="T39" fmla="*/ 11 h 183"/>
                <a:gd name="T40" fmla="*/ 27 w 96"/>
                <a:gd name="T41" fmla="*/ 1 h 1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3 w 54"/>
                <a:gd name="T1" fmla="*/ 0 h 175"/>
                <a:gd name="T2" fmla="*/ 0 w 54"/>
                <a:gd name="T3" fmla="*/ 14 h 175"/>
                <a:gd name="T4" fmla="*/ 5 w 54"/>
                <a:gd name="T5" fmla="*/ 30 h 175"/>
                <a:gd name="T6" fmla="*/ 10 w 54"/>
                <a:gd name="T7" fmla="*/ 52 h 175"/>
                <a:gd name="T8" fmla="*/ 19 w 54"/>
                <a:gd name="T9" fmla="*/ 73 h 175"/>
                <a:gd name="T10" fmla="*/ 30 w 54"/>
                <a:gd name="T11" fmla="*/ 98 h 175"/>
                <a:gd name="T12" fmla="*/ 22 w 54"/>
                <a:gd name="T13" fmla="*/ 64 h 175"/>
                <a:gd name="T14" fmla="*/ 19 w 54"/>
                <a:gd name="T15" fmla="*/ 52 h 175"/>
                <a:gd name="T16" fmla="*/ 16 w 54"/>
                <a:gd name="T17" fmla="*/ 34 h 175"/>
                <a:gd name="T18" fmla="*/ 14 w 54"/>
                <a:gd name="T19" fmla="*/ 25 h 175"/>
                <a:gd name="T20" fmla="*/ 9 w 54"/>
                <a:gd name="T21" fmla="*/ 21 h 175"/>
                <a:gd name="T22" fmla="*/ 3 w 54"/>
                <a:gd name="T23" fmla="*/ 0 h 1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5 w 86"/>
                <a:gd name="T3" fmla="*/ 18 h 73"/>
                <a:gd name="T4" fmla="*/ 13 w 86"/>
                <a:gd name="T5" fmla="*/ 24 h 73"/>
                <a:gd name="T6" fmla="*/ 27 w 86"/>
                <a:gd name="T7" fmla="*/ 27 h 73"/>
                <a:gd name="T8" fmla="*/ 36 w 86"/>
                <a:gd name="T9" fmla="*/ 31 h 73"/>
                <a:gd name="T10" fmla="*/ 42 w 86"/>
                <a:gd name="T11" fmla="*/ 36 h 73"/>
                <a:gd name="T12" fmla="*/ 49 w 86"/>
                <a:gd name="T13" fmla="*/ 38 h 73"/>
                <a:gd name="T14" fmla="*/ 41 w 86"/>
                <a:gd name="T15" fmla="*/ 21 h 73"/>
                <a:gd name="T16" fmla="*/ 36 w 86"/>
                <a:gd name="T17" fmla="*/ 12 h 73"/>
                <a:gd name="T18" fmla="*/ 20 w 86"/>
                <a:gd name="T19" fmla="*/ 13 h 73"/>
                <a:gd name="T20" fmla="*/ 14 w 86"/>
                <a:gd name="T21" fmla="*/ 10 h 73"/>
                <a:gd name="T22" fmla="*/ 4 w 86"/>
                <a:gd name="T23" fmla="*/ 0 h 73"/>
                <a:gd name="T24" fmla="*/ 2 w 86"/>
                <a:gd name="T25" fmla="*/ 0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55 w 111"/>
                <a:gd name="T1" fmla="*/ 0 h 156"/>
                <a:gd name="T2" fmla="*/ 42 w 111"/>
                <a:gd name="T3" fmla="*/ 6 h 156"/>
                <a:gd name="T4" fmla="*/ 13 w 111"/>
                <a:gd name="T5" fmla="*/ 8 h 156"/>
                <a:gd name="T6" fmla="*/ 7 w 111"/>
                <a:gd name="T7" fmla="*/ 19 h 156"/>
                <a:gd name="T8" fmla="*/ 6 w 111"/>
                <a:gd name="T9" fmla="*/ 35 h 156"/>
                <a:gd name="T10" fmla="*/ 7 w 111"/>
                <a:gd name="T11" fmla="*/ 42 h 156"/>
                <a:gd name="T12" fmla="*/ 1 w 111"/>
                <a:gd name="T13" fmla="*/ 50 h 156"/>
                <a:gd name="T14" fmla="*/ 7 w 111"/>
                <a:gd name="T15" fmla="*/ 62 h 156"/>
                <a:gd name="T16" fmla="*/ 13 w 111"/>
                <a:gd name="T17" fmla="*/ 70 h 156"/>
                <a:gd name="T18" fmla="*/ 8 w 111"/>
                <a:gd name="T19" fmla="*/ 81 h 156"/>
                <a:gd name="T20" fmla="*/ 13 w 111"/>
                <a:gd name="T21" fmla="*/ 88 h 156"/>
                <a:gd name="T22" fmla="*/ 23 w 111"/>
                <a:gd name="T23" fmla="*/ 81 h 156"/>
                <a:gd name="T24" fmla="*/ 28 w 111"/>
                <a:gd name="T25" fmla="*/ 53 h 156"/>
                <a:gd name="T26" fmla="*/ 31 w 111"/>
                <a:gd name="T27" fmla="*/ 71 h 156"/>
                <a:gd name="T28" fmla="*/ 37 w 111"/>
                <a:gd name="T29" fmla="*/ 82 h 156"/>
                <a:gd name="T30" fmla="*/ 34 w 111"/>
                <a:gd name="T31" fmla="*/ 63 h 156"/>
                <a:gd name="T32" fmla="*/ 40 w 111"/>
                <a:gd name="T33" fmla="*/ 41 h 156"/>
                <a:gd name="T34" fmla="*/ 39 w 111"/>
                <a:gd name="T35" fmla="*/ 29 h 156"/>
                <a:gd name="T36" fmla="*/ 30 w 111"/>
                <a:gd name="T37" fmla="*/ 34 h 156"/>
                <a:gd name="T38" fmla="*/ 19 w 111"/>
                <a:gd name="T39" fmla="*/ 31 h 156"/>
                <a:gd name="T40" fmla="*/ 23 w 111"/>
                <a:gd name="T41" fmla="*/ 20 h 156"/>
                <a:gd name="T42" fmla="*/ 34 w 111"/>
                <a:gd name="T43" fmla="*/ 20 h 156"/>
                <a:gd name="T44" fmla="*/ 43 w 111"/>
                <a:gd name="T45" fmla="*/ 22 h 156"/>
                <a:gd name="T46" fmla="*/ 55 w 111"/>
                <a:gd name="T47" fmla="*/ 17 h 156"/>
                <a:gd name="T48" fmla="*/ 62 w 111"/>
                <a:gd name="T49" fmla="*/ 8 h 156"/>
                <a:gd name="T50" fmla="*/ 55 w 111"/>
                <a:gd name="T51" fmla="*/ 0 h 1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7 w 30"/>
                <a:gd name="T1" fmla="*/ 0 h 94"/>
                <a:gd name="T2" fmla="*/ 0 w 30"/>
                <a:gd name="T3" fmla="*/ 9 h 94"/>
                <a:gd name="T4" fmla="*/ 3 w 30"/>
                <a:gd name="T5" fmla="*/ 21 h 94"/>
                <a:gd name="T6" fmla="*/ 1 w 30"/>
                <a:gd name="T7" fmla="*/ 35 h 94"/>
                <a:gd name="T8" fmla="*/ 9 w 30"/>
                <a:gd name="T9" fmla="*/ 54 h 94"/>
                <a:gd name="T10" fmla="*/ 16 w 30"/>
                <a:gd name="T11" fmla="*/ 47 h 94"/>
                <a:gd name="T12" fmla="*/ 12 w 30"/>
                <a:gd name="T13" fmla="*/ 35 h 94"/>
                <a:gd name="T14" fmla="*/ 7 w 30"/>
                <a:gd name="T15" fmla="*/ 0 h 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7 w 81"/>
                <a:gd name="T1" fmla="*/ 1 h 158"/>
                <a:gd name="T2" fmla="*/ 0 w 81"/>
                <a:gd name="T3" fmla="*/ 11 h 158"/>
                <a:gd name="T4" fmla="*/ 5 w 81"/>
                <a:gd name="T5" fmla="*/ 28 h 158"/>
                <a:gd name="T6" fmla="*/ 4 w 81"/>
                <a:gd name="T7" fmla="*/ 60 h 158"/>
                <a:gd name="T8" fmla="*/ 10 w 81"/>
                <a:gd name="T9" fmla="*/ 58 h 158"/>
                <a:gd name="T10" fmla="*/ 11 w 81"/>
                <a:gd name="T11" fmla="*/ 64 h 158"/>
                <a:gd name="T12" fmla="*/ 17 w 81"/>
                <a:gd name="T13" fmla="*/ 68 h 158"/>
                <a:gd name="T14" fmla="*/ 22 w 81"/>
                <a:gd name="T15" fmla="*/ 78 h 158"/>
                <a:gd name="T16" fmla="*/ 27 w 81"/>
                <a:gd name="T17" fmla="*/ 72 h 158"/>
                <a:gd name="T18" fmla="*/ 37 w 81"/>
                <a:gd name="T19" fmla="*/ 75 h 158"/>
                <a:gd name="T20" fmla="*/ 35 w 81"/>
                <a:gd name="T21" fmla="*/ 60 h 158"/>
                <a:gd name="T22" fmla="*/ 27 w 81"/>
                <a:gd name="T23" fmla="*/ 58 h 158"/>
                <a:gd name="T24" fmla="*/ 22 w 81"/>
                <a:gd name="T25" fmla="*/ 51 h 158"/>
                <a:gd name="T26" fmla="*/ 19 w 81"/>
                <a:gd name="T27" fmla="*/ 41 h 158"/>
                <a:gd name="T28" fmla="*/ 23 w 81"/>
                <a:gd name="T29" fmla="*/ 30 h 158"/>
                <a:gd name="T30" fmla="*/ 20 w 81"/>
                <a:gd name="T31" fmla="*/ 19 h 158"/>
                <a:gd name="T32" fmla="*/ 24 w 81"/>
                <a:gd name="T33" fmla="*/ 11 h 158"/>
                <a:gd name="T34" fmla="*/ 17 w 81"/>
                <a:gd name="T35" fmla="*/ 2 h 158"/>
                <a:gd name="T36" fmla="*/ 11 w 81"/>
                <a:gd name="T37" fmla="*/ 4 h 158"/>
                <a:gd name="T38" fmla="*/ 7 w 81"/>
                <a:gd name="T39" fmla="*/ 1 h 15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29 w 85"/>
                <a:gd name="T1" fmla="*/ 0 h 105"/>
                <a:gd name="T2" fmla="*/ 25 w 85"/>
                <a:gd name="T3" fmla="*/ 11 h 105"/>
                <a:gd name="T4" fmla="*/ 18 w 85"/>
                <a:gd name="T5" fmla="*/ 17 h 105"/>
                <a:gd name="T6" fmla="*/ 9 w 85"/>
                <a:gd name="T7" fmla="*/ 20 h 105"/>
                <a:gd name="T8" fmla="*/ 5 w 85"/>
                <a:gd name="T9" fmla="*/ 27 h 105"/>
                <a:gd name="T10" fmla="*/ 2 w 85"/>
                <a:gd name="T11" fmla="*/ 42 h 105"/>
                <a:gd name="T12" fmla="*/ 8 w 85"/>
                <a:gd name="T13" fmla="*/ 40 h 105"/>
                <a:gd name="T14" fmla="*/ 14 w 85"/>
                <a:gd name="T15" fmla="*/ 35 h 105"/>
                <a:gd name="T16" fmla="*/ 20 w 85"/>
                <a:gd name="T17" fmla="*/ 39 h 105"/>
                <a:gd name="T18" fmla="*/ 33 w 85"/>
                <a:gd name="T19" fmla="*/ 56 h 105"/>
                <a:gd name="T20" fmla="*/ 40 w 85"/>
                <a:gd name="T21" fmla="*/ 41 h 105"/>
                <a:gd name="T22" fmla="*/ 48 w 85"/>
                <a:gd name="T23" fmla="*/ 38 h 105"/>
                <a:gd name="T24" fmla="*/ 42 w 85"/>
                <a:gd name="T25" fmla="*/ 22 h 105"/>
                <a:gd name="T26" fmla="*/ 29 w 85"/>
                <a:gd name="T27" fmla="*/ 0 h 10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4 w 38"/>
                <a:gd name="T1" fmla="*/ 15 h 66"/>
                <a:gd name="T2" fmla="*/ 15 w 38"/>
                <a:gd name="T3" fmla="*/ 36 h 66"/>
                <a:gd name="T4" fmla="*/ 18 w 38"/>
                <a:gd name="T5" fmla="*/ 29 h 66"/>
                <a:gd name="T6" fmla="*/ 22 w 38"/>
                <a:gd name="T7" fmla="*/ 22 h 66"/>
                <a:gd name="T8" fmla="*/ 18 w 38"/>
                <a:gd name="T9" fmla="*/ 14 h 66"/>
                <a:gd name="T10" fmla="*/ 11 w 38"/>
                <a:gd name="T11" fmla="*/ 7 h 66"/>
                <a:gd name="T12" fmla="*/ 6 w 38"/>
                <a:gd name="T13" fmla="*/ 1 h 66"/>
                <a:gd name="T14" fmla="*/ 2 w 38"/>
                <a:gd name="T15" fmla="*/ 7 h 66"/>
                <a:gd name="T16" fmla="*/ 4 w 38"/>
                <a:gd name="T17" fmla="*/ 15 h 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4 w 24"/>
                <a:gd name="T3" fmla="*/ 13 h 23"/>
                <a:gd name="T4" fmla="*/ 14 w 24"/>
                <a:gd name="T5" fmla="*/ 6 h 23"/>
                <a:gd name="T6" fmla="*/ 0 w 24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5 w 60"/>
                <a:gd name="T1" fmla="*/ 0 h 49"/>
                <a:gd name="T2" fmla="*/ 0 w 60"/>
                <a:gd name="T3" fmla="*/ 11 h 49"/>
                <a:gd name="T4" fmla="*/ 16 w 60"/>
                <a:gd name="T5" fmla="*/ 19 h 49"/>
                <a:gd name="T6" fmla="*/ 24 w 60"/>
                <a:gd name="T7" fmla="*/ 26 h 49"/>
                <a:gd name="T8" fmla="*/ 34 w 60"/>
                <a:gd name="T9" fmla="*/ 24 h 49"/>
                <a:gd name="T10" fmla="*/ 28 w 60"/>
                <a:gd name="T11" fmla="*/ 14 h 49"/>
                <a:gd name="T12" fmla="*/ 16 w 60"/>
                <a:gd name="T13" fmla="*/ 2 h 49"/>
                <a:gd name="T14" fmla="*/ 11 w 60"/>
                <a:gd name="T15" fmla="*/ 9 h 49"/>
                <a:gd name="T16" fmla="*/ 5 w 60"/>
                <a:gd name="T17" fmla="*/ 0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16 w 32"/>
                <a:gd name="T1" fmla="*/ 0 h 44"/>
                <a:gd name="T2" fmla="*/ 6 w 32"/>
                <a:gd name="T3" fmla="*/ 6 h 44"/>
                <a:gd name="T4" fmla="*/ 7 w 32"/>
                <a:gd name="T5" fmla="*/ 18 h 44"/>
                <a:gd name="T6" fmla="*/ 14 w 32"/>
                <a:gd name="T7" fmla="*/ 20 h 44"/>
                <a:gd name="T8" fmla="*/ 16 w 32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4 w 61"/>
                <a:gd name="T1" fmla="*/ 0 h 63"/>
                <a:gd name="T2" fmla="*/ 0 w 61"/>
                <a:gd name="T3" fmla="*/ 7 h 63"/>
                <a:gd name="T4" fmla="*/ 14 w 61"/>
                <a:gd name="T5" fmla="*/ 19 h 63"/>
                <a:gd name="T6" fmla="*/ 20 w 61"/>
                <a:gd name="T7" fmla="*/ 30 h 63"/>
                <a:gd name="T8" fmla="*/ 26 w 61"/>
                <a:gd name="T9" fmla="*/ 35 h 63"/>
                <a:gd name="T10" fmla="*/ 35 w 61"/>
                <a:gd name="T11" fmla="*/ 31 h 63"/>
                <a:gd name="T12" fmla="*/ 19 w 61"/>
                <a:gd name="T13" fmla="*/ 10 h 63"/>
                <a:gd name="T14" fmla="*/ 4 w 61"/>
                <a:gd name="T15" fmla="*/ 0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16 w 61"/>
                <a:gd name="T1" fmla="*/ 4 h 67"/>
                <a:gd name="T2" fmla="*/ 17 w 61"/>
                <a:gd name="T3" fmla="*/ 19 h 67"/>
                <a:gd name="T4" fmla="*/ 9 w 61"/>
                <a:gd name="T5" fmla="*/ 24 h 67"/>
                <a:gd name="T6" fmla="*/ 13 w 61"/>
                <a:gd name="T7" fmla="*/ 37 h 67"/>
                <a:gd name="T8" fmla="*/ 27 w 61"/>
                <a:gd name="T9" fmla="*/ 32 h 67"/>
                <a:gd name="T10" fmla="*/ 34 w 61"/>
                <a:gd name="T11" fmla="*/ 26 h 67"/>
                <a:gd name="T12" fmla="*/ 29 w 61"/>
                <a:gd name="T13" fmla="*/ 16 h 67"/>
                <a:gd name="T14" fmla="*/ 32 w 61"/>
                <a:gd name="T15" fmla="*/ 7 h 67"/>
                <a:gd name="T16" fmla="*/ 31 w 61"/>
                <a:gd name="T17" fmla="*/ 1 h 67"/>
                <a:gd name="T18" fmla="*/ 26 w 61"/>
                <a:gd name="T19" fmla="*/ 2 h 67"/>
                <a:gd name="T20" fmla="*/ 29 w 61"/>
                <a:gd name="T21" fmla="*/ 3 h 67"/>
                <a:gd name="T22" fmla="*/ 28 w 61"/>
                <a:gd name="T23" fmla="*/ 9 h 67"/>
                <a:gd name="T24" fmla="*/ 24 w 61"/>
                <a:gd name="T25" fmla="*/ 13 h 67"/>
                <a:gd name="T26" fmla="*/ 16 w 61"/>
                <a:gd name="T27" fmla="*/ 4 h 6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12 w 43"/>
                <a:gd name="T1" fmla="*/ 2 h 36"/>
                <a:gd name="T2" fmla="*/ 3 w 43"/>
                <a:gd name="T3" fmla="*/ 4 h 36"/>
                <a:gd name="T4" fmla="*/ 19 w 43"/>
                <a:gd name="T5" fmla="*/ 20 h 36"/>
                <a:gd name="T6" fmla="*/ 23 w 43"/>
                <a:gd name="T7" fmla="*/ 17 h 36"/>
                <a:gd name="T8" fmla="*/ 12 w 43"/>
                <a:gd name="T9" fmla="*/ 2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12 w 32"/>
                <a:gd name="T1" fmla="*/ 0 h 41"/>
                <a:gd name="T2" fmla="*/ 0 w 32"/>
                <a:gd name="T3" fmla="*/ 15 h 41"/>
                <a:gd name="T4" fmla="*/ 9 w 32"/>
                <a:gd name="T5" fmla="*/ 14 h 41"/>
                <a:gd name="T6" fmla="*/ 11 w 32"/>
                <a:gd name="T7" fmla="*/ 17 h 41"/>
                <a:gd name="T8" fmla="*/ 9 w 32"/>
                <a:gd name="T9" fmla="*/ 20 h 41"/>
                <a:gd name="T10" fmla="*/ 17 w 32"/>
                <a:gd name="T11" fmla="*/ 12 h 41"/>
                <a:gd name="T12" fmla="*/ 14 w 32"/>
                <a:gd name="T13" fmla="*/ 5 h 41"/>
                <a:gd name="T14" fmla="*/ 12 w 32"/>
                <a:gd name="T15" fmla="*/ 0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12 w 45"/>
                <a:gd name="T1" fmla="*/ 0 h 32"/>
                <a:gd name="T2" fmla="*/ 0 w 45"/>
                <a:gd name="T3" fmla="*/ 4 h 32"/>
                <a:gd name="T4" fmla="*/ 15 w 45"/>
                <a:gd name="T5" fmla="*/ 17 h 32"/>
                <a:gd name="T6" fmla="*/ 26 w 45"/>
                <a:gd name="T7" fmla="*/ 14 h 32"/>
                <a:gd name="T8" fmla="*/ 13 w 45"/>
                <a:gd name="T9" fmla="*/ 6 h 32"/>
                <a:gd name="T10" fmla="*/ 12 w 45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18 w 35"/>
                <a:gd name="T1" fmla="*/ 0 h 74"/>
                <a:gd name="T2" fmla="*/ 12 w 35"/>
                <a:gd name="T3" fmla="*/ 8 h 74"/>
                <a:gd name="T4" fmla="*/ 5 w 35"/>
                <a:gd name="T5" fmla="*/ 20 h 74"/>
                <a:gd name="T6" fmla="*/ 0 w 35"/>
                <a:gd name="T7" fmla="*/ 33 h 74"/>
                <a:gd name="T8" fmla="*/ 5 w 35"/>
                <a:gd name="T9" fmla="*/ 41 h 74"/>
                <a:gd name="T10" fmla="*/ 12 w 35"/>
                <a:gd name="T11" fmla="*/ 33 h 74"/>
                <a:gd name="T12" fmla="*/ 21 w 35"/>
                <a:gd name="T13" fmla="*/ 18 h 74"/>
                <a:gd name="T14" fmla="*/ 18 w 35"/>
                <a:gd name="T15" fmla="*/ 0 h 7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8 w 25"/>
                <a:gd name="T1" fmla="*/ 4 h 73"/>
                <a:gd name="T2" fmla="*/ 2 w 25"/>
                <a:gd name="T3" fmla="*/ 5 h 73"/>
                <a:gd name="T4" fmla="*/ 0 w 25"/>
                <a:gd name="T5" fmla="*/ 13 h 73"/>
                <a:gd name="T6" fmla="*/ 8 w 25"/>
                <a:gd name="T7" fmla="*/ 23 h 73"/>
                <a:gd name="T8" fmla="*/ 14 w 25"/>
                <a:gd name="T9" fmla="*/ 32 h 73"/>
                <a:gd name="T10" fmla="*/ 9 w 25"/>
                <a:gd name="T11" fmla="*/ 11 h 73"/>
                <a:gd name="T12" fmla="*/ 8 w 25"/>
                <a:gd name="T13" fmla="*/ 4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6 w 14"/>
                <a:gd name="T1" fmla="*/ 0 h 33"/>
                <a:gd name="T2" fmla="*/ 1 w 14"/>
                <a:gd name="T3" fmla="*/ 6 h 33"/>
                <a:gd name="T4" fmla="*/ 6 w 14"/>
                <a:gd name="T5" fmla="*/ 14 h 33"/>
                <a:gd name="T6" fmla="*/ 6 w 14"/>
                <a:gd name="T7" fmla="*/ 0 h 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3 w 28"/>
                <a:gd name="T1" fmla="*/ 0 h 64"/>
                <a:gd name="T2" fmla="*/ 6 w 28"/>
                <a:gd name="T3" fmla="*/ 8 h 64"/>
                <a:gd name="T4" fmla="*/ 11 w 28"/>
                <a:gd name="T5" fmla="*/ 12 h 64"/>
                <a:gd name="T6" fmla="*/ 5 w 28"/>
                <a:gd name="T7" fmla="*/ 22 h 64"/>
                <a:gd name="T8" fmla="*/ 0 w 28"/>
                <a:gd name="T9" fmla="*/ 32 h 64"/>
                <a:gd name="T10" fmla="*/ 6 w 28"/>
                <a:gd name="T11" fmla="*/ 32 h 64"/>
                <a:gd name="T12" fmla="*/ 15 w 28"/>
                <a:gd name="T13" fmla="*/ 15 h 64"/>
                <a:gd name="T14" fmla="*/ 3 w 28"/>
                <a:gd name="T15" fmla="*/ 0 h 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8 w 16"/>
                <a:gd name="T1" fmla="*/ 2 h 36"/>
                <a:gd name="T2" fmla="*/ 0 w 16"/>
                <a:gd name="T3" fmla="*/ 4 h 36"/>
                <a:gd name="T4" fmla="*/ 5 w 16"/>
                <a:gd name="T5" fmla="*/ 13 h 36"/>
                <a:gd name="T6" fmla="*/ 8 w 16"/>
                <a:gd name="T7" fmla="*/ 2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6 w 16"/>
                <a:gd name="T1" fmla="*/ 3 h 19"/>
                <a:gd name="T2" fmla="*/ 0 w 16"/>
                <a:gd name="T3" fmla="*/ 5 h 19"/>
                <a:gd name="T4" fmla="*/ 7 w 16"/>
                <a:gd name="T5" fmla="*/ 10 h 19"/>
                <a:gd name="T6" fmla="*/ 6 w 16"/>
                <a:gd name="T7" fmla="*/ 3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4 w 14"/>
                <a:gd name="T1" fmla="*/ 0 h 25"/>
                <a:gd name="T2" fmla="*/ 0 w 14"/>
                <a:gd name="T3" fmla="*/ 8 h 25"/>
                <a:gd name="T4" fmla="*/ 7 w 14"/>
                <a:gd name="T5" fmla="*/ 14 h 25"/>
                <a:gd name="T6" fmla="*/ 4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7 w 22"/>
                <a:gd name="T1" fmla="*/ 0 h 18"/>
                <a:gd name="T2" fmla="*/ 10 w 22"/>
                <a:gd name="T3" fmla="*/ 9 h 18"/>
                <a:gd name="T4" fmla="*/ 7 w 22"/>
                <a:gd name="T5" fmla="*/ 3 h 18"/>
                <a:gd name="T6" fmla="*/ 7 w 22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6 w 60"/>
                <a:gd name="T1" fmla="*/ 4 h 81"/>
                <a:gd name="T2" fmla="*/ 2 w 60"/>
                <a:gd name="T3" fmla="*/ 10 h 81"/>
                <a:gd name="T4" fmla="*/ 8 w 60"/>
                <a:gd name="T5" fmla="*/ 21 h 81"/>
                <a:gd name="T6" fmla="*/ 15 w 60"/>
                <a:gd name="T7" fmla="*/ 30 h 81"/>
                <a:gd name="T8" fmla="*/ 23 w 60"/>
                <a:gd name="T9" fmla="*/ 35 h 81"/>
                <a:gd name="T10" fmla="*/ 29 w 60"/>
                <a:gd name="T11" fmla="*/ 44 h 81"/>
                <a:gd name="T12" fmla="*/ 29 w 60"/>
                <a:gd name="T13" fmla="*/ 31 h 81"/>
                <a:gd name="T14" fmla="*/ 24 w 60"/>
                <a:gd name="T15" fmla="*/ 20 h 81"/>
                <a:gd name="T16" fmla="*/ 14 w 60"/>
                <a:gd name="T17" fmla="*/ 10 h 81"/>
                <a:gd name="T18" fmla="*/ 6 w 60"/>
                <a:gd name="T19" fmla="*/ 4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16 w 71"/>
                <a:gd name="T1" fmla="*/ 13 h 61"/>
                <a:gd name="T2" fmla="*/ 7 w 71"/>
                <a:gd name="T3" fmla="*/ 18 h 61"/>
                <a:gd name="T4" fmla="*/ 1 w 71"/>
                <a:gd name="T5" fmla="*/ 25 h 61"/>
                <a:gd name="T6" fmla="*/ 7 w 71"/>
                <a:gd name="T7" fmla="*/ 33 h 61"/>
                <a:gd name="T8" fmla="*/ 16 w 71"/>
                <a:gd name="T9" fmla="*/ 25 h 61"/>
                <a:gd name="T10" fmla="*/ 22 w 71"/>
                <a:gd name="T11" fmla="*/ 13 h 61"/>
                <a:gd name="T12" fmla="*/ 31 w 71"/>
                <a:gd name="T13" fmla="*/ 0 h 61"/>
                <a:gd name="T14" fmla="*/ 40 w 71"/>
                <a:gd name="T15" fmla="*/ 6 h 61"/>
                <a:gd name="T16" fmla="*/ 19 w 71"/>
                <a:gd name="T17" fmla="*/ 13 h 61"/>
                <a:gd name="T18" fmla="*/ 16 w 71"/>
                <a:gd name="T19" fmla="*/ 13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5 w 23"/>
                <a:gd name="T1" fmla="*/ 0 h 30"/>
                <a:gd name="T2" fmla="*/ 0 w 23"/>
                <a:gd name="T3" fmla="*/ 8 h 30"/>
                <a:gd name="T4" fmla="*/ 7 w 23"/>
                <a:gd name="T5" fmla="*/ 18 h 30"/>
                <a:gd name="T6" fmla="*/ 5 w 23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2 w 26"/>
                <a:gd name="T1" fmla="*/ 0 h 23"/>
                <a:gd name="T2" fmla="*/ 0 w 26"/>
                <a:gd name="T3" fmla="*/ 7 h 23"/>
                <a:gd name="T4" fmla="*/ 12 w 26"/>
                <a:gd name="T5" fmla="*/ 11 h 23"/>
                <a:gd name="T6" fmla="*/ 12 w 26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16 w 32"/>
                <a:gd name="T1" fmla="*/ 0 h 44"/>
                <a:gd name="T2" fmla="*/ 6 w 32"/>
                <a:gd name="T3" fmla="*/ 6 h 44"/>
                <a:gd name="T4" fmla="*/ 7 w 32"/>
                <a:gd name="T5" fmla="*/ 18 h 44"/>
                <a:gd name="T6" fmla="*/ 14 w 32"/>
                <a:gd name="T7" fmla="*/ 20 h 44"/>
                <a:gd name="T8" fmla="*/ 16 w 32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18 w 34"/>
                <a:gd name="T1" fmla="*/ 0 h 44"/>
                <a:gd name="T2" fmla="*/ 6 w 34"/>
                <a:gd name="T3" fmla="*/ 5 h 44"/>
                <a:gd name="T4" fmla="*/ 8 w 34"/>
                <a:gd name="T5" fmla="*/ 18 h 44"/>
                <a:gd name="T6" fmla="*/ 15 w 34"/>
                <a:gd name="T7" fmla="*/ 20 h 44"/>
                <a:gd name="T8" fmla="*/ 18 w 34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18 w 38"/>
                <a:gd name="T1" fmla="*/ 2 h 37"/>
                <a:gd name="T2" fmla="*/ 5 w 38"/>
                <a:gd name="T3" fmla="*/ 2 h 37"/>
                <a:gd name="T4" fmla="*/ 7 w 38"/>
                <a:gd name="T5" fmla="*/ 14 h 37"/>
                <a:gd name="T6" fmla="*/ 14 w 38"/>
                <a:gd name="T7" fmla="*/ 17 h 37"/>
                <a:gd name="T8" fmla="*/ 18 w 38"/>
                <a:gd name="T9" fmla="*/ 2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18 w 38"/>
                <a:gd name="T1" fmla="*/ 2 h 34"/>
                <a:gd name="T2" fmla="*/ 5 w 38"/>
                <a:gd name="T3" fmla="*/ 2 h 34"/>
                <a:gd name="T4" fmla="*/ 9 w 38"/>
                <a:gd name="T5" fmla="*/ 13 h 34"/>
                <a:gd name="T6" fmla="*/ 15 w 38"/>
                <a:gd name="T7" fmla="*/ 13 h 34"/>
                <a:gd name="T8" fmla="*/ 18 w 38"/>
                <a:gd name="T9" fmla="*/ 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17 w 35"/>
                <a:gd name="T1" fmla="*/ 1 h 27"/>
                <a:gd name="T2" fmla="*/ 5 w 35"/>
                <a:gd name="T3" fmla="*/ 1 h 27"/>
                <a:gd name="T4" fmla="*/ 7 w 35"/>
                <a:gd name="T5" fmla="*/ 8 h 27"/>
                <a:gd name="T6" fmla="*/ 14 w 35"/>
                <a:gd name="T7" fmla="*/ 10 h 27"/>
                <a:gd name="T8" fmla="*/ 17 w 35"/>
                <a:gd name="T9" fmla="*/ 1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16 w 35"/>
                <a:gd name="T1" fmla="*/ 9 h 47"/>
                <a:gd name="T2" fmla="*/ 10 w 35"/>
                <a:gd name="T3" fmla="*/ 1 h 47"/>
                <a:gd name="T4" fmla="*/ 5 w 35"/>
                <a:gd name="T5" fmla="*/ 14 h 47"/>
                <a:gd name="T6" fmla="*/ 10 w 35"/>
                <a:gd name="T7" fmla="*/ 19 h 47"/>
                <a:gd name="T8" fmla="*/ 15 w 35"/>
                <a:gd name="T9" fmla="*/ 16 h 47"/>
                <a:gd name="T10" fmla="*/ 16 w 35"/>
                <a:gd name="T11" fmla="*/ 9 h 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13 w 32"/>
                <a:gd name="T1" fmla="*/ 5 h 35"/>
                <a:gd name="T2" fmla="*/ 6 w 32"/>
                <a:gd name="T3" fmla="*/ 1 h 35"/>
                <a:gd name="T4" fmla="*/ 7 w 32"/>
                <a:gd name="T5" fmla="*/ 13 h 35"/>
                <a:gd name="T6" fmla="*/ 14 w 32"/>
                <a:gd name="T7" fmla="*/ 15 h 35"/>
                <a:gd name="T8" fmla="*/ 13 w 32"/>
                <a:gd name="T9" fmla="*/ 5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13 w 32"/>
                <a:gd name="T1" fmla="*/ 5 h 35"/>
                <a:gd name="T2" fmla="*/ 6 w 32"/>
                <a:gd name="T3" fmla="*/ 1 h 35"/>
                <a:gd name="T4" fmla="*/ 7 w 32"/>
                <a:gd name="T5" fmla="*/ 13 h 35"/>
                <a:gd name="T6" fmla="*/ 14 w 32"/>
                <a:gd name="T7" fmla="*/ 15 h 35"/>
                <a:gd name="T8" fmla="*/ 13 w 32"/>
                <a:gd name="T9" fmla="*/ 5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95 w 189"/>
                <a:gd name="T1" fmla="*/ 2 h 144"/>
                <a:gd name="T2" fmla="*/ 103 w 189"/>
                <a:gd name="T3" fmla="*/ 2 h 144"/>
                <a:gd name="T4" fmla="*/ 105 w 189"/>
                <a:gd name="T5" fmla="*/ 9 h 144"/>
                <a:gd name="T6" fmla="*/ 104 w 189"/>
                <a:gd name="T7" fmla="*/ 14 h 144"/>
                <a:gd name="T8" fmla="*/ 73 w 189"/>
                <a:gd name="T9" fmla="*/ 25 h 144"/>
                <a:gd name="T10" fmla="*/ 60 w 189"/>
                <a:gd name="T11" fmla="*/ 33 h 144"/>
                <a:gd name="T12" fmla="*/ 54 w 189"/>
                <a:gd name="T13" fmla="*/ 35 h 144"/>
                <a:gd name="T14" fmla="*/ 40 w 189"/>
                <a:gd name="T15" fmla="*/ 47 h 144"/>
                <a:gd name="T16" fmla="*/ 42 w 189"/>
                <a:gd name="T17" fmla="*/ 52 h 144"/>
                <a:gd name="T18" fmla="*/ 46 w 189"/>
                <a:gd name="T19" fmla="*/ 65 h 144"/>
                <a:gd name="T20" fmla="*/ 60 w 189"/>
                <a:gd name="T21" fmla="*/ 71 h 144"/>
                <a:gd name="T22" fmla="*/ 51 w 189"/>
                <a:gd name="T23" fmla="*/ 79 h 144"/>
                <a:gd name="T24" fmla="*/ 46 w 189"/>
                <a:gd name="T25" fmla="*/ 74 h 144"/>
                <a:gd name="T26" fmla="*/ 40 w 189"/>
                <a:gd name="T27" fmla="*/ 76 h 144"/>
                <a:gd name="T28" fmla="*/ 12 w 189"/>
                <a:gd name="T29" fmla="*/ 69 h 144"/>
                <a:gd name="T30" fmla="*/ 10 w 189"/>
                <a:gd name="T31" fmla="*/ 60 h 144"/>
                <a:gd name="T32" fmla="*/ 26 w 189"/>
                <a:gd name="T33" fmla="*/ 51 h 144"/>
                <a:gd name="T34" fmla="*/ 28 w 189"/>
                <a:gd name="T35" fmla="*/ 43 h 144"/>
                <a:gd name="T36" fmla="*/ 26 w 189"/>
                <a:gd name="T37" fmla="*/ 36 h 144"/>
                <a:gd name="T38" fmla="*/ 40 w 189"/>
                <a:gd name="T39" fmla="*/ 26 h 144"/>
                <a:gd name="T40" fmla="*/ 54 w 189"/>
                <a:gd name="T41" fmla="*/ 20 h 144"/>
                <a:gd name="T42" fmla="*/ 63 w 189"/>
                <a:gd name="T43" fmla="*/ 14 h 144"/>
                <a:gd name="T44" fmla="*/ 95 w 189"/>
                <a:gd name="T45" fmla="*/ 2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14 w 53"/>
                <a:gd name="T1" fmla="*/ 0 h 17"/>
                <a:gd name="T2" fmla="*/ 7 w 53"/>
                <a:gd name="T3" fmla="*/ 1 h 17"/>
                <a:gd name="T4" fmla="*/ 18 w 53"/>
                <a:gd name="T5" fmla="*/ 8 h 17"/>
                <a:gd name="T6" fmla="*/ 25 w 53"/>
                <a:gd name="T7" fmla="*/ 7 h 17"/>
                <a:gd name="T8" fmla="*/ 14 w 53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31 w 57"/>
                <a:gd name="T1" fmla="*/ 2 h 37"/>
                <a:gd name="T2" fmla="*/ 13 w 57"/>
                <a:gd name="T3" fmla="*/ 14 h 37"/>
                <a:gd name="T4" fmla="*/ 6 w 57"/>
                <a:gd name="T5" fmla="*/ 20 h 37"/>
                <a:gd name="T6" fmla="*/ 5 w 57"/>
                <a:gd name="T7" fmla="*/ 2 h 37"/>
                <a:gd name="T8" fmla="*/ 11 w 57"/>
                <a:gd name="T9" fmla="*/ 0 h 37"/>
                <a:gd name="T10" fmla="*/ 31 w 57"/>
                <a:gd name="T11" fmla="*/ 2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15 w 68"/>
                <a:gd name="T1" fmla="*/ 0 h 26"/>
                <a:gd name="T2" fmla="*/ 6 w 68"/>
                <a:gd name="T3" fmla="*/ 4 h 26"/>
                <a:gd name="T4" fmla="*/ 31 w 68"/>
                <a:gd name="T5" fmla="*/ 15 h 26"/>
                <a:gd name="T6" fmla="*/ 34 w 68"/>
                <a:gd name="T7" fmla="*/ 14 h 26"/>
                <a:gd name="T8" fmla="*/ 15 w 68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29 w 66"/>
                <a:gd name="T1" fmla="*/ 5 h 43"/>
                <a:gd name="T2" fmla="*/ 15 w 66"/>
                <a:gd name="T3" fmla="*/ 5 h 43"/>
                <a:gd name="T4" fmla="*/ 6 w 66"/>
                <a:gd name="T5" fmla="*/ 5 h 43"/>
                <a:gd name="T6" fmla="*/ 5 w 66"/>
                <a:gd name="T7" fmla="*/ 19 h 43"/>
                <a:gd name="T8" fmla="*/ 18 w 66"/>
                <a:gd name="T9" fmla="*/ 24 h 43"/>
                <a:gd name="T10" fmla="*/ 36 w 66"/>
                <a:gd name="T11" fmla="*/ 15 h 43"/>
                <a:gd name="T12" fmla="*/ 29 w 66"/>
                <a:gd name="T13" fmla="*/ 5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8 w 117"/>
                <a:gd name="T1" fmla="*/ 0 h 41"/>
                <a:gd name="T2" fmla="*/ 5 w 117"/>
                <a:gd name="T3" fmla="*/ 9 h 41"/>
                <a:gd name="T4" fmla="*/ 29 w 117"/>
                <a:gd name="T5" fmla="*/ 17 h 41"/>
                <a:gd name="T6" fmla="*/ 43 w 117"/>
                <a:gd name="T7" fmla="*/ 20 h 41"/>
                <a:gd name="T8" fmla="*/ 63 w 117"/>
                <a:gd name="T9" fmla="*/ 13 h 41"/>
                <a:gd name="T10" fmla="*/ 44 w 117"/>
                <a:gd name="T11" fmla="*/ 2 h 41"/>
                <a:gd name="T12" fmla="*/ 8 w 117"/>
                <a:gd name="T13" fmla="*/ 0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18 w 62"/>
                <a:gd name="T1" fmla="*/ 2 h 32"/>
                <a:gd name="T2" fmla="*/ 34 w 62"/>
                <a:gd name="T3" fmla="*/ 6 h 32"/>
                <a:gd name="T4" fmla="*/ 16 w 62"/>
                <a:gd name="T5" fmla="*/ 18 h 32"/>
                <a:gd name="T6" fmla="*/ 3 w 62"/>
                <a:gd name="T7" fmla="*/ 13 h 32"/>
                <a:gd name="T8" fmla="*/ 18 w 62"/>
                <a:gd name="T9" fmla="*/ 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11 w 49"/>
                <a:gd name="T1" fmla="*/ 1 h 23"/>
                <a:gd name="T2" fmla="*/ 4 w 49"/>
                <a:gd name="T3" fmla="*/ 3 h 23"/>
                <a:gd name="T4" fmla="*/ 22 w 49"/>
                <a:gd name="T5" fmla="*/ 13 h 23"/>
                <a:gd name="T6" fmla="*/ 11 w 49"/>
                <a:gd name="T7" fmla="*/ 1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3 w 102"/>
                <a:gd name="T1" fmla="*/ 0 h 152"/>
                <a:gd name="T2" fmla="*/ 0 w 102"/>
                <a:gd name="T3" fmla="*/ 11 h 152"/>
                <a:gd name="T4" fmla="*/ 7 w 102"/>
                <a:gd name="T5" fmla="*/ 24 h 152"/>
                <a:gd name="T6" fmla="*/ 18 w 102"/>
                <a:gd name="T7" fmla="*/ 41 h 152"/>
                <a:gd name="T8" fmla="*/ 20 w 102"/>
                <a:gd name="T9" fmla="*/ 59 h 152"/>
                <a:gd name="T10" fmla="*/ 45 w 102"/>
                <a:gd name="T11" fmla="*/ 86 h 152"/>
                <a:gd name="T12" fmla="*/ 48 w 102"/>
                <a:gd name="T13" fmla="*/ 70 h 152"/>
                <a:gd name="T14" fmla="*/ 41 w 102"/>
                <a:gd name="T15" fmla="*/ 58 h 152"/>
                <a:gd name="T16" fmla="*/ 34 w 102"/>
                <a:gd name="T17" fmla="*/ 52 h 152"/>
                <a:gd name="T18" fmla="*/ 29 w 102"/>
                <a:gd name="T19" fmla="*/ 42 h 152"/>
                <a:gd name="T20" fmla="*/ 23 w 102"/>
                <a:gd name="T21" fmla="*/ 25 h 152"/>
                <a:gd name="T22" fmla="*/ 2 w 102"/>
                <a:gd name="T23" fmla="*/ 7 h 152"/>
                <a:gd name="T24" fmla="*/ 3 w 102"/>
                <a:gd name="T25" fmla="*/ 0 h 1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36 w 74"/>
                <a:gd name="T1" fmla="*/ 13 h 103"/>
                <a:gd name="T2" fmla="*/ 41 w 74"/>
                <a:gd name="T3" fmla="*/ 23 h 103"/>
                <a:gd name="T4" fmla="*/ 16 w 74"/>
                <a:gd name="T5" fmla="*/ 48 h 103"/>
                <a:gd name="T6" fmla="*/ 18 w 74"/>
                <a:gd name="T7" fmla="*/ 58 h 103"/>
                <a:gd name="T8" fmla="*/ 11 w 74"/>
                <a:gd name="T9" fmla="*/ 54 h 103"/>
                <a:gd name="T10" fmla="*/ 3 w 74"/>
                <a:gd name="T11" fmla="*/ 48 h 103"/>
                <a:gd name="T12" fmla="*/ 0 w 74"/>
                <a:gd name="T13" fmla="*/ 47 h 103"/>
                <a:gd name="T14" fmla="*/ 5 w 74"/>
                <a:gd name="T15" fmla="*/ 33 h 103"/>
                <a:gd name="T16" fmla="*/ 7 w 74"/>
                <a:gd name="T17" fmla="*/ 30 h 103"/>
                <a:gd name="T18" fmla="*/ 1 w 74"/>
                <a:gd name="T19" fmla="*/ 14 h 103"/>
                <a:gd name="T20" fmla="*/ 2 w 74"/>
                <a:gd name="T21" fmla="*/ 8 h 103"/>
                <a:gd name="T22" fmla="*/ 14 w 74"/>
                <a:gd name="T23" fmla="*/ 13 h 103"/>
                <a:gd name="T24" fmla="*/ 20 w 74"/>
                <a:gd name="T25" fmla="*/ 20 h 103"/>
                <a:gd name="T26" fmla="*/ 36 w 74"/>
                <a:gd name="T27" fmla="*/ 13 h 10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46 w 146"/>
                <a:gd name="T1" fmla="*/ 56 h 252"/>
                <a:gd name="T2" fmla="*/ 37 w 146"/>
                <a:gd name="T3" fmla="*/ 60 h 252"/>
                <a:gd name="T4" fmla="*/ 36 w 146"/>
                <a:gd name="T5" fmla="*/ 74 h 252"/>
                <a:gd name="T6" fmla="*/ 12 w 146"/>
                <a:gd name="T7" fmla="*/ 83 h 252"/>
                <a:gd name="T8" fmla="*/ 4 w 146"/>
                <a:gd name="T9" fmla="*/ 95 h 252"/>
                <a:gd name="T10" fmla="*/ 11 w 146"/>
                <a:gd name="T11" fmla="*/ 103 h 252"/>
                <a:gd name="T12" fmla="*/ 4 w 146"/>
                <a:gd name="T13" fmla="*/ 112 h 252"/>
                <a:gd name="T14" fmla="*/ 13 w 146"/>
                <a:gd name="T15" fmla="*/ 142 h 252"/>
                <a:gd name="T16" fmla="*/ 16 w 146"/>
                <a:gd name="T17" fmla="*/ 121 h 252"/>
                <a:gd name="T18" fmla="*/ 12 w 146"/>
                <a:gd name="T19" fmla="*/ 108 h 252"/>
                <a:gd name="T20" fmla="*/ 23 w 146"/>
                <a:gd name="T21" fmla="*/ 99 h 252"/>
                <a:gd name="T22" fmla="*/ 29 w 146"/>
                <a:gd name="T23" fmla="*/ 89 h 252"/>
                <a:gd name="T24" fmla="*/ 37 w 146"/>
                <a:gd name="T25" fmla="*/ 98 h 252"/>
                <a:gd name="T26" fmla="*/ 25 w 146"/>
                <a:gd name="T27" fmla="*/ 107 h 252"/>
                <a:gd name="T28" fmla="*/ 31 w 146"/>
                <a:gd name="T29" fmla="*/ 113 h 252"/>
                <a:gd name="T30" fmla="*/ 38 w 146"/>
                <a:gd name="T31" fmla="*/ 101 h 252"/>
                <a:gd name="T32" fmla="*/ 47 w 146"/>
                <a:gd name="T33" fmla="*/ 104 h 252"/>
                <a:gd name="T34" fmla="*/ 58 w 146"/>
                <a:gd name="T35" fmla="*/ 83 h 252"/>
                <a:gd name="T36" fmla="*/ 63 w 146"/>
                <a:gd name="T37" fmla="*/ 88 h 252"/>
                <a:gd name="T38" fmla="*/ 76 w 146"/>
                <a:gd name="T39" fmla="*/ 83 h 252"/>
                <a:gd name="T40" fmla="*/ 81 w 146"/>
                <a:gd name="T41" fmla="*/ 74 h 252"/>
                <a:gd name="T42" fmla="*/ 79 w 146"/>
                <a:gd name="T43" fmla="*/ 62 h 252"/>
                <a:gd name="T44" fmla="*/ 75 w 146"/>
                <a:gd name="T45" fmla="*/ 56 h 252"/>
                <a:gd name="T46" fmla="*/ 68 w 146"/>
                <a:gd name="T47" fmla="*/ 23 h 252"/>
                <a:gd name="T48" fmla="*/ 52 w 146"/>
                <a:gd name="T49" fmla="*/ 0 h 252"/>
                <a:gd name="T50" fmla="*/ 43 w 146"/>
                <a:gd name="T51" fmla="*/ 7 h 252"/>
                <a:gd name="T52" fmla="*/ 54 w 146"/>
                <a:gd name="T53" fmla="*/ 20 h 252"/>
                <a:gd name="T54" fmla="*/ 54 w 146"/>
                <a:gd name="T55" fmla="*/ 36 h 252"/>
                <a:gd name="T56" fmla="*/ 46 w 146"/>
                <a:gd name="T57" fmla="*/ 56 h 2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33 w 70"/>
                <a:gd name="T1" fmla="*/ 0 h 40"/>
                <a:gd name="T2" fmla="*/ 36 w 70"/>
                <a:gd name="T3" fmla="*/ 11 h 40"/>
                <a:gd name="T4" fmla="*/ 22 w 70"/>
                <a:gd name="T5" fmla="*/ 14 h 40"/>
                <a:gd name="T6" fmla="*/ 17 w 70"/>
                <a:gd name="T7" fmla="*/ 23 h 40"/>
                <a:gd name="T8" fmla="*/ 4 w 70"/>
                <a:gd name="T9" fmla="*/ 22 h 40"/>
                <a:gd name="T10" fmla="*/ 1 w 70"/>
                <a:gd name="T11" fmla="*/ 20 h 40"/>
                <a:gd name="T12" fmla="*/ 19 w 70"/>
                <a:gd name="T13" fmla="*/ 11 h 40"/>
                <a:gd name="T14" fmla="*/ 33 w 70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0 w 26"/>
                <a:gd name="T1" fmla="*/ 0 h 29"/>
                <a:gd name="T2" fmla="*/ 0 w 26"/>
                <a:gd name="T3" fmla="*/ 11 h 29"/>
                <a:gd name="T4" fmla="*/ 10 w 26"/>
                <a:gd name="T5" fmla="*/ 15 h 29"/>
                <a:gd name="T6" fmla="*/ 10 w 26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8 w 49"/>
                <a:gd name="T1" fmla="*/ 4 h 36"/>
                <a:gd name="T2" fmla="*/ 0 w 49"/>
                <a:gd name="T3" fmla="*/ 11 h 36"/>
                <a:gd name="T4" fmla="*/ 4 w 49"/>
                <a:gd name="T5" fmla="*/ 18 h 36"/>
                <a:gd name="T6" fmla="*/ 11 w 49"/>
                <a:gd name="T7" fmla="*/ 20 h 36"/>
                <a:gd name="T8" fmla="*/ 23 w 49"/>
                <a:gd name="T9" fmla="*/ 15 h 36"/>
                <a:gd name="T10" fmla="*/ 8 w 49"/>
                <a:gd name="T11" fmla="*/ 4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6 w 27"/>
                <a:gd name="T1" fmla="*/ 0 h 22"/>
                <a:gd name="T2" fmla="*/ 1 w 27"/>
                <a:gd name="T3" fmla="*/ 7 h 22"/>
                <a:gd name="T4" fmla="*/ 10 w 27"/>
                <a:gd name="T5" fmla="*/ 12 h 22"/>
                <a:gd name="T6" fmla="*/ 6 w 27"/>
                <a:gd name="T7" fmla="*/ 0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6 w 20"/>
                <a:gd name="T1" fmla="*/ 0 h 18"/>
                <a:gd name="T2" fmla="*/ 5 w 20"/>
                <a:gd name="T3" fmla="*/ 9 h 18"/>
                <a:gd name="T4" fmla="*/ 6 w 20"/>
                <a:gd name="T5" fmla="*/ 0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14 w 24"/>
                <a:gd name="T1" fmla="*/ 0 h 44"/>
                <a:gd name="T2" fmla="*/ 5 w 24"/>
                <a:gd name="T3" fmla="*/ 9 h 44"/>
                <a:gd name="T4" fmla="*/ 0 w 24"/>
                <a:gd name="T5" fmla="*/ 20 h 44"/>
                <a:gd name="T6" fmla="*/ 9 w 24"/>
                <a:gd name="T7" fmla="*/ 23 h 44"/>
                <a:gd name="T8" fmla="*/ 14 w 24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17 w 41"/>
                <a:gd name="T1" fmla="*/ 0 h 24"/>
                <a:gd name="T2" fmla="*/ 15 w 41"/>
                <a:gd name="T3" fmla="*/ 14 h 24"/>
                <a:gd name="T4" fmla="*/ 17 w 41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5 w 13"/>
                <a:gd name="T1" fmla="*/ 3 h 20"/>
                <a:gd name="T2" fmla="*/ 1 w 13"/>
                <a:gd name="T3" fmla="*/ 6 h 20"/>
                <a:gd name="T4" fmla="*/ 4 w 13"/>
                <a:gd name="T5" fmla="*/ 11 h 20"/>
                <a:gd name="T6" fmla="*/ 5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4 w 14"/>
                <a:gd name="T1" fmla="*/ 0 h 25"/>
                <a:gd name="T2" fmla="*/ 0 w 14"/>
                <a:gd name="T3" fmla="*/ 8 h 25"/>
                <a:gd name="T4" fmla="*/ 7 w 14"/>
                <a:gd name="T5" fmla="*/ 14 h 25"/>
                <a:gd name="T6" fmla="*/ 4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4 w 14"/>
                <a:gd name="T1" fmla="*/ 0 h 25"/>
                <a:gd name="T2" fmla="*/ 0 w 14"/>
                <a:gd name="T3" fmla="*/ 8 h 25"/>
                <a:gd name="T4" fmla="*/ 7 w 14"/>
                <a:gd name="T5" fmla="*/ 14 h 25"/>
                <a:gd name="T6" fmla="*/ 4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5 w 13"/>
                <a:gd name="T1" fmla="*/ 3 h 20"/>
                <a:gd name="T2" fmla="*/ 1 w 13"/>
                <a:gd name="T3" fmla="*/ 6 h 20"/>
                <a:gd name="T4" fmla="*/ 4 w 13"/>
                <a:gd name="T5" fmla="*/ 11 h 20"/>
                <a:gd name="T6" fmla="*/ 5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14" name="Picture 7" descr="artplus_nature_naturalcity42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3167063"/>
            <a:ext cx="4425950" cy="29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3" descr="artplus_nature_naturalcity42_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4660900"/>
            <a:ext cx="491172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9" descr="artplus_nature_naturalcity42_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3097213"/>
            <a:ext cx="29718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8" descr="artplus_nature_naturalcity42_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93900"/>
            <a:ext cx="1546225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" descr="artplus_nature_naturalcity42_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2862263"/>
            <a:ext cx="6238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79822" y="1223392"/>
            <a:ext cx="6784355" cy="1197496"/>
          </a:xfrm>
        </p:spPr>
        <p:txBody>
          <a:bodyPr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8389" y="5229200"/>
            <a:ext cx="5747221" cy="576064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dirty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193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0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7F836-6F9F-42A8-9450-B93EA774C316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密码学导论</a:t>
            </a:r>
            <a:r>
              <a:rPr lang="en-US" altLang="zh-CN"/>
              <a:t>--</a:t>
            </a:r>
            <a:r>
              <a:rPr lang="zh-CN" altLang="en-US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152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6C3F5E-09DE-47CB-B45C-8870030737BE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密码学导论</a:t>
            </a:r>
            <a:r>
              <a:rPr lang="en-US" altLang="zh-CN"/>
              <a:t>--</a:t>
            </a:r>
            <a:r>
              <a:rPr lang="zh-CN" altLang="en-US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871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603BE-E92C-4BD7-894F-52D309A6287B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密码学导论</a:t>
            </a:r>
            <a:r>
              <a:rPr lang="en-US" altLang="zh-CN"/>
              <a:t>--</a:t>
            </a:r>
            <a:r>
              <a:rPr lang="zh-CN" altLang="en-US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056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689EDE-3A5A-4265-A0B7-F2E118DD39D5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密码学导论</a:t>
            </a:r>
            <a:r>
              <a:rPr lang="en-US" altLang="zh-CN"/>
              <a:t>--</a:t>
            </a:r>
            <a:r>
              <a:rPr lang="zh-CN" altLang="en-US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4356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5C3986-FA80-4EE7-9FDC-15A4E8531ED7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密码学导论</a:t>
            </a:r>
            <a:r>
              <a:rPr lang="en-US" altLang="zh-CN"/>
              <a:t>--</a:t>
            </a:r>
            <a:r>
              <a:rPr lang="zh-CN" altLang="en-US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6063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7484B5-1F67-4C82-B7D7-3383E5F545DB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密码学导论</a:t>
            </a:r>
            <a:r>
              <a:rPr lang="en-US" altLang="zh-CN"/>
              <a:t>--</a:t>
            </a:r>
            <a:r>
              <a:rPr lang="zh-CN" altLang="en-US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1887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57328-A90A-4073-8D45-B3B1A2024459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密码学导论</a:t>
            </a:r>
            <a:r>
              <a:rPr lang="en-US" altLang="zh-CN"/>
              <a:t>--</a:t>
            </a:r>
            <a:r>
              <a:rPr lang="zh-CN" altLang="en-US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5622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305027-A41E-4099-97C2-42171C6B8947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密码学导论</a:t>
            </a:r>
            <a:r>
              <a:rPr lang="en-US" altLang="zh-CN"/>
              <a:t>--</a:t>
            </a:r>
            <a:r>
              <a:rPr lang="zh-CN" altLang="en-US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3214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angle 17"/>
          <p:cNvSpPr>
            <a:spLocks noChangeArrowheads="1"/>
          </p:cNvSpPr>
          <p:nvPr/>
        </p:nvSpPr>
        <p:spPr bwMode="gray">
          <a:xfrm>
            <a:off x="0" y="0"/>
            <a:ext cx="9144000" cy="1219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grpSp>
        <p:nvGrpSpPr>
          <p:cNvPr id="19" name="Group 15"/>
          <p:cNvGrpSpPr>
            <a:grpSpLocks/>
          </p:cNvGrpSpPr>
          <p:nvPr userDrawn="1"/>
        </p:nvGrpSpPr>
        <p:grpSpPr bwMode="auto">
          <a:xfrm>
            <a:off x="4626998" y="0"/>
            <a:ext cx="4517002" cy="714965"/>
            <a:chOff x="664" y="1951"/>
            <a:chExt cx="4308" cy="2120"/>
          </a:xfrm>
          <a:solidFill>
            <a:schemeClr val="bg1">
              <a:alpha val="21000"/>
            </a:schemeClr>
          </a:solidFill>
        </p:grpSpPr>
        <p:sp>
          <p:nvSpPr>
            <p:cNvPr id="20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0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1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2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3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4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5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6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7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8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9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0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4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5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6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7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8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9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0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1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2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3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4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5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6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7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8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9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0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1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2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3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4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5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6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7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8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9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0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1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2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3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4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5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6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7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8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9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0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1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2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3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4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5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6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7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8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9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0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1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2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3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4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5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6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7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8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9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0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1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3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4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5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6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7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pic>
        <p:nvPicPr>
          <p:cNvPr id="1028" name="Picture 19" descr="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1"/>
          <a:stretch>
            <a:fillRect/>
          </a:stretch>
        </p:blipFill>
        <p:spPr bwMode="auto">
          <a:xfrm>
            <a:off x="0" y="6324600"/>
            <a:ext cx="91440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4744"/>
            <a:ext cx="8229600" cy="519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78825" y="6537325"/>
            <a:ext cx="5143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rgbClr val="002060"/>
                </a:solidFill>
                <a:ea typeface="宋体" charset="-122"/>
              </a:defRPr>
            </a:lvl1pPr>
          </a:lstStyle>
          <a:p>
            <a:pPr>
              <a:defRPr/>
            </a:pPr>
            <a:fld id="{19F9A2C6-F662-4950-9AF8-C03DDFFA4018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grpSp>
        <p:nvGrpSpPr>
          <p:cNvPr id="1031" name="组合 1"/>
          <p:cNvGrpSpPr>
            <a:grpSpLocks/>
          </p:cNvGrpSpPr>
          <p:nvPr userDrawn="1"/>
        </p:nvGrpSpPr>
        <p:grpSpPr bwMode="auto">
          <a:xfrm>
            <a:off x="8101013" y="5667375"/>
            <a:ext cx="987425" cy="928688"/>
            <a:chOff x="7891463" y="5608638"/>
            <a:chExt cx="1235075" cy="1160462"/>
          </a:xfrm>
        </p:grpSpPr>
        <p:pic>
          <p:nvPicPr>
            <p:cNvPr id="1035" name="Picture 9" descr="artplus_nature_naturalcity42_a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463" y="5935663"/>
              <a:ext cx="1235075" cy="833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Picture 10" descr="artplus_nature_naturalcity42_b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1950" y="5916613"/>
              <a:ext cx="828675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" name="Picture 11" descr="artplus_nature_naturalcity42_e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5608638"/>
              <a:ext cx="430212" cy="46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8" name="Picture 12" descr="artplus_nature_naturalcity42_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600" y="5849938"/>
              <a:ext cx="173038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7544" y="0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537325"/>
            <a:ext cx="28956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002060"/>
                </a:solidFill>
                <a:ea typeface="宋体" charset="-122"/>
              </a:defRPr>
            </a:lvl1pPr>
          </a:lstStyle>
          <a:p>
            <a:pPr>
              <a:defRPr/>
            </a:pPr>
            <a:r>
              <a:rPr lang="zh-CN" altLang="en-US"/>
              <a:t>密码学导论</a:t>
            </a:r>
            <a:r>
              <a:rPr lang="en-US" altLang="zh-CN"/>
              <a:t>--</a:t>
            </a:r>
            <a:r>
              <a:rPr lang="zh-CN" altLang="en-US"/>
              <a:t>中国科学技术大学</a:t>
            </a:r>
            <a:endParaRPr lang="en-US" altLang="zh-CN"/>
          </a:p>
        </p:txBody>
      </p:sp>
      <p:grpSp>
        <p:nvGrpSpPr>
          <p:cNvPr id="128" name="Group 15"/>
          <p:cNvGrpSpPr>
            <a:grpSpLocks/>
          </p:cNvGrpSpPr>
          <p:nvPr userDrawn="1"/>
        </p:nvGrpSpPr>
        <p:grpSpPr bwMode="auto">
          <a:xfrm>
            <a:off x="623" y="0"/>
            <a:ext cx="4357476" cy="714965"/>
            <a:chOff x="664" y="1951"/>
            <a:chExt cx="4308" cy="2120"/>
          </a:xfrm>
          <a:solidFill>
            <a:schemeClr val="bg1">
              <a:alpha val="21000"/>
            </a:schemeClr>
          </a:solidFill>
        </p:grpSpPr>
        <p:sp>
          <p:nvSpPr>
            <p:cNvPr id="129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0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1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2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3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4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5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6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7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8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9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0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1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2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3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4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5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6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7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8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9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0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1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2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3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4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5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6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7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8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9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0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1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2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3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4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5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6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7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8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9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0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1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2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3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4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6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7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8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9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0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1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2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3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4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5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6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7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8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9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0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1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2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3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4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5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6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7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8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9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0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1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2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3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4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5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6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7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8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9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0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1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2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3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4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6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7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8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9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0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1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2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3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4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5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6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7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8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9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0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1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2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3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4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5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6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楷体" pitchFamily="49" charset="-122"/>
          <a:ea typeface="楷体" pitchFamily="49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v"/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8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53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wav"/><Relationship Id="rId13" Type="http://schemas.microsoft.com/office/2007/relationships/media" Target="../media/media9.wav"/><Relationship Id="rId3" Type="http://schemas.microsoft.com/office/2007/relationships/media" Target="../media/media4.wav"/><Relationship Id="rId7" Type="http://schemas.microsoft.com/office/2007/relationships/media" Target="../media/media6.wav"/><Relationship Id="rId12" Type="http://schemas.openxmlformats.org/officeDocument/2006/relationships/audio" Target="../media/media8.wav"/><Relationship Id="rId2" Type="http://schemas.openxmlformats.org/officeDocument/2006/relationships/audio" Target="../media/media3.wav"/><Relationship Id="rId16" Type="http://schemas.openxmlformats.org/officeDocument/2006/relationships/image" Target="../media/image56.png"/><Relationship Id="rId1" Type="http://schemas.microsoft.com/office/2007/relationships/media" Target="../media/media3.wav"/><Relationship Id="rId6" Type="http://schemas.openxmlformats.org/officeDocument/2006/relationships/audio" Target="../media/media5.wav"/><Relationship Id="rId11" Type="http://schemas.microsoft.com/office/2007/relationships/media" Target="../media/media8.wav"/><Relationship Id="rId5" Type="http://schemas.microsoft.com/office/2007/relationships/media" Target="../media/media5.wav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7.wav"/><Relationship Id="rId4" Type="http://schemas.openxmlformats.org/officeDocument/2006/relationships/audio" Target="../media/media4.wav"/><Relationship Id="rId9" Type="http://schemas.microsoft.com/office/2007/relationships/media" Target="../media/media7.wav"/><Relationship Id="rId14" Type="http://schemas.openxmlformats.org/officeDocument/2006/relationships/audio" Target="../media/media9.wav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wav"/><Relationship Id="rId13" Type="http://schemas.openxmlformats.org/officeDocument/2006/relationships/image" Target="../media/image57.png"/><Relationship Id="rId3" Type="http://schemas.microsoft.com/office/2007/relationships/media" Target="../media/media10.wav"/><Relationship Id="rId7" Type="http://schemas.microsoft.com/office/2007/relationships/media" Target="../media/media12.wav"/><Relationship Id="rId12" Type="http://schemas.openxmlformats.org/officeDocument/2006/relationships/image" Target="../media/image56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audio" Target="../media/media11.wav"/><Relationship Id="rId11" Type="http://schemas.openxmlformats.org/officeDocument/2006/relationships/slideLayout" Target="../slideLayouts/slideLayout2.xml"/><Relationship Id="rId5" Type="http://schemas.microsoft.com/office/2007/relationships/media" Target="../media/media11.wav"/><Relationship Id="rId15" Type="http://schemas.openxmlformats.org/officeDocument/2006/relationships/image" Target="../media/image59.png"/><Relationship Id="rId10" Type="http://schemas.openxmlformats.org/officeDocument/2006/relationships/audio" Target="../media/media13.wav"/><Relationship Id="rId4" Type="http://schemas.openxmlformats.org/officeDocument/2006/relationships/audio" Target="../media/media10.wav"/><Relationship Id="rId9" Type="http://schemas.microsoft.com/office/2007/relationships/media" Target="../media/media13.wav"/><Relationship Id="rId1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wav"/><Relationship Id="rId13" Type="http://schemas.openxmlformats.org/officeDocument/2006/relationships/slideLayout" Target="../slideLayouts/slideLayout2.xml"/><Relationship Id="rId3" Type="http://schemas.microsoft.com/office/2007/relationships/media" Target="../media/media14.wav"/><Relationship Id="rId7" Type="http://schemas.microsoft.com/office/2007/relationships/media" Target="../media/media16.wav"/><Relationship Id="rId12" Type="http://schemas.openxmlformats.org/officeDocument/2006/relationships/audio" Target="../media/media18.wav"/><Relationship Id="rId2" Type="http://schemas.openxmlformats.org/officeDocument/2006/relationships/audio" Target="../media/media3.wav"/><Relationship Id="rId16" Type="http://schemas.openxmlformats.org/officeDocument/2006/relationships/image" Target="../media/image60.png"/><Relationship Id="rId1" Type="http://schemas.microsoft.com/office/2007/relationships/media" Target="../media/media3.wav"/><Relationship Id="rId6" Type="http://schemas.openxmlformats.org/officeDocument/2006/relationships/audio" Target="../media/media15.wav"/><Relationship Id="rId11" Type="http://schemas.microsoft.com/office/2007/relationships/media" Target="../media/media18.wav"/><Relationship Id="rId5" Type="http://schemas.microsoft.com/office/2007/relationships/media" Target="../media/media15.wav"/><Relationship Id="rId15" Type="http://schemas.openxmlformats.org/officeDocument/2006/relationships/image" Target="../media/image58.png"/><Relationship Id="rId10" Type="http://schemas.openxmlformats.org/officeDocument/2006/relationships/audio" Target="../media/media17.wav"/><Relationship Id="rId4" Type="http://schemas.openxmlformats.org/officeDocument/2006/relationships/audio" Target="../media/media14.wav"/><Relationship Id="rId9" Type="http://schemas.microsoft.com/office/2007/relationships/media" Target="../media/media17.wav"/><Relationship Id="rId1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media22.wav"/><Relationship Id="rId13" Type="http://schemas.microsoft.com/office/2007/relationships/media" Target="../media/media25.wav"/><Relationship Id="rId18" Type="http://schemas.openxmlformats.org/officeDocument/2006/relationships/audio" Target="../media/media27.wav"/><Relationship Id="rId3" Type="http://schemas.microsoft.com/office/2007/relationships/media" Target="../media/media20.wav"/><Relationship Id="rId21" Type="http://schemas.openxmlformats.org/officeDocument/2006/relationships/slideLayout" Target="../slideLayouts/slideLayout2.xml"/><Relationship Id="rId7" Type="http://schemas.microsoft.com/office/2007/relationships/media" Target="../media/media22.wav"/><Relationship Id="rId12" Type="http://schemas.openxmlformats.org/officeDocument/2006/relationships/audio" Target="../media/media24.wav"/><Relationship Id="rId17" Type="http://schemas.microsoft.com/office/2007/relationships/media" Target="../media/media27.wav"/><Relationship Id="rId2" Type="http://schemas.openxmlformats.org/officeDocument/2006/relationships/audio" Target="../media/media19.wav"/><Relationship Id="rId16" Type="http://schemas.openxmlformats.org/officeDocument/2006/relationships/audio" Target="../media/media26.wav"/><Relationship Id="rId20" Type="http://schemas.openxmlformats.org/officeDocument/2006/relationships/audio" Target="../media/media28.wav"/><Relationship Id="rId1" Type="http://schemas.microsoft.com/office/2007/relationships/media" Target="../media/media19.wav"/><Relationship Id="rId6" Type="http://schemas.openxmlformats.org/officeDocument/2006/relationships/audio" Target="../media/media21.wav"/><Relationship Id="rId11" Type="http://schemas.microsoft.com/office/2007/relationships/media" Target="../media/media24.wav"/><Relationship Id="rId5" Type="http://schemas.microsoft.com/office/2007/relationships/media" Target="../media/media21.wav"/><Relationship Id="rId15" Type="http://schemas.microsoft.com/office/2007/relationships/media" Target="../media/media26.wav"/><Relationship Id="rId10" Type="http://schemas.openxmlformats.org/officeDocument/2006/relationships/audio" Target="../media/media23.wav"/><Relationship Id="rId19" Type="http://schemas.microsoft.com/office/2007/relationships/media" Target="../media/media28.wav"/><Relationship Id="rId4" Type="http://schemas.openxmlformats.org/officeDocument/2006/relationships/audio" Target="../media/media20.wav"/><Relationship Id="rId9" Type="http://schemas.microsoft.com/office/2007/relationships/media" Target="../media/media23.wav"/><Relationship Id="rId14" Type="http://schemas.openxmlformats.org/officeDocument/2006/relationships/audio" Target="../media/media25.wav"/><Relationship Id="rId22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81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2400" dirty="0"/>
              <a:t>密码学</a:t>
            </a:r>
            <a:r>
              <a:rPr lang="zh-CN" altLang="en-US" sz="2400" dirty="0" smtClean="0"/>
              <a:t>导论˙第</a:t>
            </a:r>
            <a:r>
              <a:rPr lang="en-US" altLang="zh-CN" sz="2400" smtClean="0"/>
              <a:t>10</a:t>
            </a:r>
            <a:r>
              <a:rPr lang="zh-CN" altLang="en-US" sz="2400" smtClean="0"/>
              <a:t>章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dirty="0" smtClean="0"/>
              <a:t>媒体内容安全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李卫海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8629650" y="6537325"/>
            <a:ext cx="514350" cy="244475"/>
          </a:xfrm>
        </p:spPr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0" y="6537325"/>
            <a:ext cx="2895600" cy="244475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131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分块，</a:t>
            </a:r>
            <a:r>
              <a:rPr lang="en-US" altLang="zh-CN" sz="2400" dirty="0" smtClean="0"/>
              <a:t>DCT</a:t>
            </a:r>
            <a:r>
              <a:rPr lang="zh-CN" altLang="en-US" sz="2400" dirty="0" smtClean="0"/>
              <a:t>变换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量化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21866"/>
              </p:ext>
            </p:extLst>
          </p:nvPr>
        </p:nvGraphicFramePr>
        <p:xfrm>
          <a:off x="1331640" y="2996952"/>
          <a:ext cx="64293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Equation" r:id="rId3" imgW="6438900" imgH="711200" progId="Equation.DSMT4">
                  <p:embed/>
                </p:oleObj>
              </mc:Choice>
              <mc:Fallback>
                <p:oleObj name="Equation" r:id="rId3" imgW="6438900" imgH="711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2996952"/>
                        <a:ext cx="6429375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" y="4454400"/>
            <a:ext cx="2138565" cy="1615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974" y="4408760"/>
            <a:ext cx="2275384" cy="170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873" y="4365104"/>
            <a:ext cx="2088232" cy="165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矩形 42"/>
          <p:cNvSpPr/>
          <p:nvPr/>
        </p:nvSpPr>
        <p:spPr>
          <a:xfrm>
            <a:off x="6239873" y="4482975"/>
            <a:ext cx="227602" cy="13665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流程图: 合并 43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323528" y="980728"/>
            <a:ext cx="8580010" cy="1285492"/>
            <a:chOff x="275813" y="3270375"/>
            <a:chExt cx="8580010" cy="1285492"/>
          </a:xfrm>
        </p:grpSpPr>
        <p:sp>
          <p:nvSpPr>
            <p:cNvPr id="46" name="矩形 45"/>
            <p:cNvSpPr/>
            <p:nvPr/>
          </p:nvSpPr>
          <p:spPr>
            <a:xfrm>
              <a:off x="611560" y="3392905"/>
              <a:ext cx="1081850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8000" rIns="18000" rtlCol="0" anchor="ctr"/>
            <a:lstStyle/>
            <a:p>
              <a:pPr algn="ctr"/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itchFamily="2" charset="2"/>
                </a:rPr>
                <a:t>YCbCr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itchFamily="2" charset="2"/>
                </a:rPr>
                <a:t>转换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197466" y="3392905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下采样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407653" y="3392905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DCT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4631789" y="3392905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量化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191527" y="3392905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差分编码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196336" y="4123819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Zig-Zag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368093" y="4123819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游程编码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3" name="直接箭头连接符 52"/>
            <p:cNvCxnSpPr>
              <a:stCxn id="46" idx="3"/>
              <a:endCxn id="47" idx="1"/>
            </p:cNvCxnSpPr>
            <p:nvPr/>
          </p:nvCxnSpPr>
          <p:spPr>
            <a:xfrm>
              <a:off x="1693410" y="3608929"/>
              <a:ext cx="5040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81"/>
            <p:cNvSpPr txBox="1"/>
            <p:nvPr/>
          </p:nvSpPr>
          <p:spPr>
            <a:xfrm>
              <a:off x="1837426" y="3270375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5" name="直接箭头连接符 54"/>
            <p:cNvCxnSpPr>
              <a:stCxn id="47" idx="3"/>
              <a:endCxn id="48" idx="1"/>
            </p:cNvCxnSpPr>
            <p:nvPr/>
          </p:nvCxnSpPr>
          <p:spPr>
            <a:xfrm>
              <a:off x="3205578" y="3608929"/>
              <a:ext cx="2020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>
              <a:stCxn id="48" idx="3"/>
              <a:endCxn id="49" idx="1"/>
            </p:cNvCxnSpPr>
            <p:nvPr/>
          </p:nvCxnSpPr>
          <p:spPr>
            <a:xfrm>
              <a:off x="4415765" y="3608929"/>
              <a:ext cx="2160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>
              <a:stCxn id="49" idx="3"/>
              <a:endCxn id="50" idx="1"/>
            </p:cNvCxnSpPr>
            <p:nvPr/>
          </p:nvCxnSpPr>
          <p:spPr>
            <a:xfrm>
              <a:off x="5639901" y="3608929"/>
              <a:ext cx="55162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5773428" y="3608929"/>
              <a:ext cx="0" cy="7309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>
              <a:endCxn id="51" idx="1"/>
            </p:cNvCxnSpPr>
            <p:nvPr/>
          </p:nvCxnSpPr>
          <p:spPr>
            <a:xfrm>
              <a:off x="5773428" y="4339843"/>
              <a:ext cx="4229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51" idx="3"/>
              <a:endCxn id="52" idx="1"/>
            </p:cNvCxnSpPr>
            <p:nvPr/>
          </p:nvCxnSpPr>
          <p:spPr>
            <a:xfrm>
              <a:off x="7204448" y="4339843"/>
              <a:ext cx="1636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94"/>
            <p:cNvSpPr txBox="1"/>
            <p:nvPr/>
          </p:nvSpPr>
          <p:spPr>
            <a:xfrm>
              <a:off x="5711909" y="3270375"/>
              <a:ext cx="4796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DC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TextBox 95"/>
            <p:cNvSpPr txBox="1"/>
            <p:nvPr/>
          </p:nvSpPr>
          <p:spPr>
            <a:xfrm>
              <a:off x="5745073" y="4001289"/>
              <a:ext cx="4796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AC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3" name="直接箭头连接符 62"/>
            <p:cNvCxnSpPr>
              <a:stCxn id="50" idx="3"/>
            </p:cNvCxnSpPr>
            <p:nvPr/>
          </p:nvCxnSpPr>
          <p:spPr>
            <a:xfrm>
              <a:off x="7199639" y="3608929"/>
              <a:ext cx="16561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8592229" y="3608930"/>
              <a:ext cx="0" cy="7309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>
              <a:stCxn id="52" idx="3"/>
            </p:cNvCxnSpPr>
            <p:nvPr/>
          </p:nvCxnSpPr>
          <p:spPr>
            <a:xfrm>
              <a:off x="8376205" y="4339843"/>
              <a:ext cx="1831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>
              <a:endCxn id="46" idx="1"/>
            </p:cNvCxnSpPr>
            <p:nvPr/>
          </p:nvCxnSpPr>
          <p:spPr>
            <a:xfrm>
              <a:off x="275813" y="3608929"/>
              <a:ext cx="3357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147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smtClean="0"/>
              <a:t>DC</a:t>
            </a:r>
            <a:r>
              <a:rPr lang="zh-CN" altLang="en-US" sz="2400" dirty="0" smtClean="0"/>
              <a:t>差分编码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AC Zig-Zag</a:t>
            </a:r>
            <a:r>
              <a:rPr lang="zh-CN" altLang="en-US" sz="2400" dirty="0" smtClean="0"/>
              <a:t>扫描及游程编码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258708" y="2492896"/>
            <a:ext cx="1872208" cy="1224136"/>
            <a:chOff x="2915816" y="3068960"/>
            <a:chExt cx="1872208" cy="1224136"/>
          </a:xfrm>
        </p:grpSpPr>
        <p:grpSp>
          <p:nvGrpSpPr>
            <p:cNvPr id="12" name="组合 11"/>
            <p:cNvGrpSpPr/>
            <p:nvPr/>
          </p:nvGrpSpPr>
          <p:grpSpPr>
            <a:xfrm>
              <a:off x="2915816" y="3068960"/>
              <a:ext cx="1872208" cy="1224136"/>
              <a:chOff x="2915816" y="3068960"/>
              <a:chExt cx="1872208" cy="1224136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2915816" y="3068960"/>
                <a:ext cx="187220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2915816" y="3356992"/>
                <a:ext cx="187220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2915816" y="3645024"/>
                <a:ext cx="187220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2915816" y="3933056"/>
                <a:ext cx="187220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4211960" y="3068960"/>
                <a:ext cx="0" cy="12241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2919038" y="3068960"/>
                <a:ext cx="0" cy="12241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3232423" y="3068960"/>
                <a:ext cx="0" cy="12241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3563888" y="3068960"/>
                <a:ext cx="0" cy="12241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3885828" y="3068960"/>
                <a:ext cx="0" cy="12241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2919038" y="3078386"/>
              <a:ext cx="1338447" cy="46765"/>
              <a:chOff x="2919038" y="3078386"/>
              <a:chExt cx="1338447" cy="46765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2919038" y="3089151"/>
                <a:ext cx="36000" cy="36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3241948" y="3088010"/>
                <a:ext cx="36000" cy="36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3571321" y="3088010"/>
                <a:ext cx="36000" cy="36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3906978" y="3087911"/>
                <a:ext cx="36000" cy="36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4221485" y="3078386"/>
                <a:ext cx="36000" cy="36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2920124" y="3657645"/>
              <a:ext cx="1338447" cy="46765"/>
              <a:chOff x="2919038" y="3078386"/>
              <a:chExt cx="1338447" cy="46765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2919038" y="3089151"/>
                <a:ext cx="36000" cy="36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3241948" y="3088010"/>
                <a:ext cx="36000" cy="36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571321" y="3088010"/>
                <a:ext cx="36000" cy="36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3906978" y="3087911"/>
                <a:ext cx="36000" cy="36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221485" y="3078386"/>
                <a:ext cx="36000" cy="36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2920124" y="3933056"/>
              <a:ext cx="1338447" cy="46765"/>
              <a:chOff x="2919038" y="3078386"/>
              <a:chExt cx="1338447" cy="46765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2919038" y="3089151"/>
                <a:ext cx="36000" cy="36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3241948" y="3088010"/>
                <a:ext cx="36000" cy="36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3571321" y="3088010"/>
                <a:ext cx="36000" cy="36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3906978" y="3087911"/>
                <a:ext cx="36000" cy="36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4221485" y="3078386"/>
                <a:ext cx="36000" cy="36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2917715" y="3364607"/>
              <a:ext cx="1338447" cy="46765"/>
              <a:chOff x="2919038" y="3078386"/>
              <a:chExt cx="1338447" cy="46765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2919038" y="3089151"/>
                <a:ext cx="36000" cy="36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3241948" y="3088010"/>
                <a:ext cx="36000" cy="36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3571321" y="3088010"/>
                <a:ext cx="36000" cy="36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3906978" y="3087911"/>
                <a:ext cx="36000" cy="36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4221485" y="3078386"/>
                <a:ext cx="36000" cy="36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9"/>
          <a:stretch/>
        </p:blipFill>
        <p:spPr bwMode="auto">
          <a:xfrm>
            <a:off x="1400492" y="4207064"/>
            <a:ext cx="1536338" cy="212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矩形 16"/>
          <p:cNvSpPr/>
          <p:nvPr/>
        </p:nvSpPr>
        <p:spPr>
          <a:xfrm>
            <a:off x="3491880" y="4797152"/>
            <a:ext cx="2858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游程进行压缩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流程图: 合并 74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/>
          <p:cNvGrpSpPr/>
          <p:nvPr/>
        </p:nvGrpSpPr>
        <p:grpSpPr>
          <a:xfrm>
            <a:off x="323528" y="980728"/>
            <a:ext cx="8580010" cy="1285492"/>
            <a:chOff x="275813" y="3270375"/>
            <a:chExt cx="8580010" cy="1285492"/>
          </a:xfrm>
        </p:grpSpPr>
        <p:sp>
          <p:nvSpPr>
            <p:cNvPr id="77" name="矩形 76"/>
            <p:cNvSpPr/>
            <p:nvPr/>
          </p:nvSpPr>
          <p:spPr>
            <a:xfrm>
              <a:off x="611560" y="3392905"/>
              <a:ext cx="1081850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8000" rIns="18000" rtlCol="0" anchor="ctr"/>
            <a:lstStyle/>
            <a:p>
              <a:pPr algn="ctr"/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itchFamily="2" charset="2"/>
                </a:rPr>
                <a:t>YCbCr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itchFamily="2" charset="2"/>
                </a:rPr>
                <a:t>转换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2197466" y="3392905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下采样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3407653" y="3392905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DCT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4631789" y="3392905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量化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6191527" y="3392905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差分编码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6196336" y="4123819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Zig-Zag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7368093" y="4123819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游程编码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4" name="直接箭头连接符 83"/>
            <p:cNvCxnSpPr>
              <a:stCxn id="77" idx="3"/>
              <a:endCxn id="78" idx="1"/>
            </p:cNvCxnSpPr>
            <p:nvPr/>
          </p:nvCxnSpPr>
          <p:spPr>
            <a:xfrm>
              <a:off x="1693410" y="3608929"/>
              <a:ext cx="5040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1"/>
            <p:cNvSpPr txBox="1"/>
            <p:nvPr/>
          </p:nvSpPr>
          <p:spPr>
            <a:xfrm>
              <a:off x="1837426" y="3270375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6" name="直接箭头连接符 85"/>
            <p:cNvCxnSpPr>
              <a:stCxn id="78" idx="3"/>
              <a:endCxn id="79" idx="1"/>
            </p:cNvCxnSpPr>
            <p:nvPr/>
          </p:nvCxnSpPr>
          <p:spPr>
            <a:xfrm>
              <a:off x="3205578" y="3608929"/>
              <a:ext cx="2020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/>
            <p:cNvCxnSpPr>
              <a:stCxn id="79" idx="3"/>
              <a:endCxn id="80" idx="1"/>
            </p:cNvCxnSpPr>
            <p:nvPr/>
          </p:nvCxnSpPr>
          <p:spPr>
            <a:xfrm>
              <a:off x="4415765" y="3608929"/>
              <a:ext cx="2160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/>
            <p:cNvCxnSpPr>
              <a:stCxn id="80" idx="3"/>
              <a:endCxn id="81" idx="1"/>
            </p:cNvCxnSpPr>
            <p:nvPr/>
          </p:nvCxnSpPr>
          <p:spPr>
            <a:xfrm>
              <a:off x="5639901" y="3608929"/>
              <a:ext cx="55162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5773428" y="3608929"/>
              <a:ext cx="0" cy="7309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endCxn id="82" idx="1"/>
            </p:cNvCxnSpPr>
            <p:nvPr/>
          </p:nvCxnSpPr>
          <p:spPr>
            <a:xfrm>
              <a:off x="5773428" y="4339843"/>
              <a:ext cx="4229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82" idx="3"/>
              <a:endCxn id="83" idx="1"/>
            </p:cNvCxnSpPr>
            <p:nvPr/>
          </p:nvCxnSpPr>
          <p:spPr>
            <a:xfrm>
              <a:off x="7204448" y="4339843"/>
              <a:ext cx="1636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4"/>
            <p:cNvSpPr txBox="1"/>
            <p:nvPr/>
          </p:nvSpPr>
          <p:spPr>
            <a:xfrm>
              <a:off x="5711909" y="3270375"/>
              <a:ext cx="4796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DC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TextBox 95"/>
            <p:cNvSpPr txBox="1"/>
            <p:nvPr/>
          </p:nvSpPr>
          <p:spPr>
            <a:xfrm>
              <a:off x="5745073" y="4001289"/>
              <a:ext cx="4796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AC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4" name="直接箭头连接符 93"/>
            <p:cNvCxnSpPr>
              <a:stCxn id="81" idx="3"/>
            </p:cNvCxnSpPr>
            <p:nvPr/>
          </p:nvCxnSpPr>
          <p:spPr>
            <a:xfrm>
              <a:off x="7199639" y="3608929"/>
              <a:ext cx="16561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/>
          </p:nvCxnSpPr>
          <p:spPr>
            <a:xfrm flipV="1">
              <a:off x="8592229" y="3608930"/>
              <a:ext cx="0" cy="7309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>
              <a:stCxn id="83" idx="3"/>
            </p:cNvCxnSpPr>
            <p:nvPr/>
          </p:nvCxnSpPr>
          <p:spPr>
            <a:xfrm>
              <a:off x="8376205" y="4339843"/>
              <a:ext cx="1831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>
              <a:endCxn id="77" idx="1"/>
            </p:cNvCxnSpPr>
            <p:nvPr/>
          </p:nvCxnSpPr>
          <p:spPr>
            <a:xfrm>
              <a:off x="275813" y="3608929"/>
              <a:ext cx="3357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矩形 97"/>
          <p:cNvSpPr/>
          <p:nvPr/>
        </p:nvSpPr>
        <p:spPr>
          <a:xfrm>
            <a:off x="3419872" y="2924944"/>
            <a:ext cx="324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Delta = DC(0,0)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- DC(0,0)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k-1</a:t>
            </a:r>
            <a:endParaRPr lang="zh-CN" altLang="en-US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429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</a:t>
            </a:r>
            <a:r>
              <a:rPr lang="zh-CN" altLang="en-US" dirty="0"/>
              <a:t>加密</a:t>
            </a:r>
            <a:r>
              <a:rPr lang="zh-CN" altLang="en-US" dirty="0" smtClean="0"/>
              <a:t>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空间域加密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将各分量的数值视为数据流，</a:t>
            </a:r>
            <a:r>
              <a:rPr lang="zh-CN" altLang="en-US" dirty="0" smtClean="0"/>
              <a:t>直接</a:t>
            </a:r>
            <a:r>
              <a:rPr lang="zh-CN" altLang="en-US" dirty="0"/>
              <a:t>加密</a:t>
            </a:r>
            <a:endParaRPr lang="en-US" altLang="zh-CN" dirty="0"/>
          </a:p>
          <a:p>
            <a:pPr lvl="2"/>
            <a:r>
              <a:rPr lang="zh-CN" altLang="en-US" dirty="0" smtClean="0"/>
              <a:t>无</a:t>
            </a:r>
            <a:r>
              <a:rPr lang="zh-CN" altLang="en-US" dirty="0"/>
              <a:t>链接的分组压缩</a:t>
            </a:r>
            <a:r>
              <a:rPr lang="en-US" altLang="zh-CN" dirty="0"/>
              <a:t>——</a:t>
            </a:r>
            <a:r>
              <a:rPr lang="zh-CN" altLang="en-US" dirty="0"/>
              <a:t>存在影子</a:t>
            </a:r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12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grpSp>
        <p:nvGrpSpPr>
          <p:cNvPr id="6" name="组合 5"/>
          <p:cNvGrpSpPr/>
          <p:nvPr/>
        </p:nvGrpSpPr>
        <p:grpSpPr>
          <a:xfrm>
            <a:off x="467544" y="2492896"/>
            <a:ext cx="8208911" cy="3979604"/>
            <a:chOff x="323528" y="2796879"/>
            <a:chExt cx="8208911" cy="3979604"/>
          </a:xfrm>
        </p:grpSpPr>
        <p:pic>
          <p:nvPicPr>
            <p:cNvPr id="2051" name="Picture 3" descr="C:\Users\ThinkPad User\Documents\MATLAB\lena.jpg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796879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655676" y="3567876"/>
              <a:ext cx="10441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维吉尼亚密码</a:t>
              </a:r>
              <a:endPara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>
              <a:off x="1763528" y="3539861"/>
              <a:ext cx="75872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/>
            <p:cNvGrpSpPr/>
            <p:nvPr/>
          </p:nvGrpSpPr>
          <p:grpSpPr>
            <a:xfrm>
              <a:off x="4644008" y="4797152"/>
              <a:ext cx="1944215" cy="1979331"/>
              <a:chOff x="4644008" y="4797152"/>
              <a:chExt cx="1944215" cy="1979331"/>
            </a:xfrm>
          </p:grpSpPr>
          <p:pic>
            <p:nvPicPr>
              <p:cNvPr id="4102" name="Picture 6" descr="E:\课程教学\密码学导论\2014\课件\MATLAB\lenae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5614" y="4797152"/>
                <a:ext cx="1440000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4644008" y="6253263"/>
                <a:ext cx="19442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Key=[45,83,187,226,64,97,23,158]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627785" y="4797152"/>
              <a:ext cx="1584176" cy="1967576"/>
              <a:chOff x="2627785" y="4797152"/>
              <a:chExt cx="1584176" cy="1967576"/>
            </a:xfrm>
          </p:grpSpPr>
          <p:pic>
            <p:nvPicPr>
              <p:cNvPr id="2050" name="Picture 2" descr="C:\Users\ThinkPad User\Documents\MATLAB\tt.bmp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9792" y="4797152"/>
                <a:ext cx="1483120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2627785" y="6241508"/>
                <a:ext cx="15841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Key=[45,83,187,226]</a:t>
                </a: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7020272" y="2819861"/>
              <a:ext cx="1512167" cy="1724795"/>
              <a:chOff x="7020272" y="2819861"/>
              <a:chExt cx="1512167" cy="1724795"/>
            </a:xfrm>
          </p:grpSpPr>
          <p:pic>
            <p:nvPicPr>
              <p:cNvPr id="4101" name="Picture 5" descr="E:\课程教学\密码学导论\2014\课件\MATLAB\lenae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5854" y="2819861"/>
                <a:ext cx="1440000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7020272" y="4236879"/>
                <a:ext cx="1512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Key=[45,83,187]</a:t>
                </a: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4860032" y="2819861"/>
              <a:ext cx="1475582" cy="1724794"/>
              <a:chOff x="4860032" y="2819861"/>
              <a:chExt cx="1475582" cy="1724794"/>
            </a:xfrm>
          </p:grpSpPr>
          <p:pic>
            <p:nvPicPr>
              <p:cNvPr id="4100" name="Picture 4" descr="E:\课程教学\密码学导论\2014\课件\MATLAB\lenae.jp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5614" y="2819861"/>
                <a:ext cx="1440000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4860032" y="4236878"/>
                <a:ext cx="14401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Key=[45,83]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699792" y="2819861"/>
              <a:ext cx="1475582" cy="1709004"/>
              <a:chOff x="2699792" y="2819861"/>
              <a:chExt cx="1475582" cy="1709004"/>
            </a:xfrm>
          </p:grpSpPr>
          <p:pic>
            <p:nvPicPr>
              <p:cNvPr id="4098" name="Picture 2" descr="E:\课程教学\密码学导论\2014\课件\MATLAB\lenae.jp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5374" y="2819861"/>
                <a:ext cx="1440000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2699792" y="4221088"/>
                <a:ext cx="14401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Key=[45]</a:t>
                </a: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539552" y="4235112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256*256</a:t>
              </a:r>
            </a:p>
          </p:txBody>
        </p:sp>
      </p:grpSp>
      <p:sp>
        <p:nvSpPr>
          <p:cNvPr id="31" name="流程图: 合并 3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74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zh-CN" altLang="en-US" dirty="0" smtClean="0"/>
              <a:t>分组长度较大时，有所改善，但在特殊情况下仍有影子存在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r>
              <a:rPr lang="zh-CN" altLang="en-US" dirty="0" smtClean="0"/>
              <a:t>有</a:t>
            </a:r>
            <a:r>
              <a:rPr lang="zh-CN" altLang="en-US" dirty="0"/>
              <a:t>链接的分组压缩</a:t>
            </a:r>
            <a:r>
              <a:rPr lang="en-US" altLang="zh-CN" dirty="0"/>
              <a:t>——</a:t>
            </a:r>
            <a:r>
              <a:rPr lang="zh-CN" altLang="en-US" dirty="0"/>
              <a:t>效果较好，目前没有有效攻击</a:t>
            </a:r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r>
              <a:rPr lang="zh-CN" altLang="en-US" dirty="0" smtClean="0">
                <a:solidFill>
                  <a:srgbClr val="0070C0"/>
                </a:solidFill>
              </a:rPr>
              <a:t>主要问题</a:t>
            </a:r>
            <a:r>
              <a:rPr lang="zh-CN" altLang="en-US" dirty="0">
                <a:solidFill>
                  <a:srgbClr val="0070C0"/>
                </a:solidFill>
              </a:rPr>
              <a:t>：密文难以压缩</a:t>
            </a:r>
            <a:r>
              <a:rPr lang="en-US" altLang="zh-CN" dirty="0">
                <a:solidFill>
                  <a:srgbClr val="0070C0"/>
                </a:solidFill>
              </a:rPr>
              <a:t>——</a:t>
            </a:r>
            <a:r>
              <a:rPr lang="zh-CN" altLang="en-US" dirty="0">
                <a:solidFill>
                  <a:srgbClr val="0070C0"/>
                </a:solidFill>
              </a:rPr>
              <a:t>统计特性被</a:t>
            </a:r>
            <a:r>
              <a:rPr lang="zh-CN" altLang="en-US" dirty="0" smtClean="0">
                <a:solidFill>
                  <a:srgbClr val="0070C0"/>
                </a:solidFill>
              </a:rPr>
              <a:t>分散</a:t>
            </a:r>
            <a:endParaRPr lang="en-US" altLang="zh-CN" dirty="0">
              <a:solidFill>
                <a:srgbClr val="0070C0"/>
              </a:solidFill>
            </a:endParaRPr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grpSp>
        <p:nvGrpSpPr>
          <p:cNvPr id="6" name="组合 5"/>
          <p:cNvGrpSpPr/>
          <p:nvPr/>
        </p:nvGrpSpPr>
        <p:grpSpPr>
          <a:xfrm>
            <a:off x="899592" y="1700808"/>
            <a:ext cx="7367674" cy="2782211"/>
            <a:chOff x="759633" y="2564904"/>
            <a:chExt cx="7367674" cy="2782211"/>
          </a:xfrm>
        </p:grpSpPr>
        <p:sp>
          <p:nvSpPr>
            <p:cNvPr id="20" name="TextBox 19"/>
            <p:cNvSpPr txBox="1"/>
            <p:nvPr/>
          </p:nvSpPr>
          <p:spPr>
            <a:xfrm>
              <a:off x="5076057" y="4362230"/>
              <a:ext cx="305125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Key=[1,2,3,4,5,6,7,8,9,A,B,C,D,E,F]</a:t>
              </a:r>
            </a:p>
            <a:p>
              <a:pPr algn="ctr"/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约</a:t>
              </a:r>
              <a:r>
                <a:rPr lang="en-US" altLang="zh-CN" sz="16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80000</a:t>
              </a:r>
              <a:r>
                <a:rPr lang="zh-CN" altLang="en-US" sz="16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  <a:r>
                <a:rPr lang="en-US" altLang="zh-CN" sz="16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AES</a:t>
              </a:r>
              <a:r>
                <a:rPr lang="zh-CN" altLang="en-US" sz="16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en-US" altLang="zh-CN" sz="1600" dirty="0" err="1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matlab</a:t>
              </a:r>
              <a:r>
                <a:rPr lang="zh-CN" altLang="en-US" sz="16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未优化代码，加密时间</a:t>
              </a:r>
              <a:r>
                <a:rPr lang="en-US" altLang="zh-CN" sz="16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2382s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21411" y="3464904"/>
              <a:ext cx="1044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AES</a:t>
              </a:r>
            </a:p>
          </p:txBody>
        </p:sp>
        <p:cxnSp>
          <p:nvCxnSpPr>
            <p:cNvPr id="23" name="直接箭头连接符 22"/>
            <p:cNvCxnSpPr>
              <a:stCxn id="5122" idx="3"/>
              <a:endCxn id="2050" idx="1"/>
            </p:cNvCxnSpPr>
            <p:nvPr/>
          </p:nvCxnSpPr>
          <p:spPr>
            <a:xfrm>
              <a:off x="3810883" y="3464904"/>
              <a:ext cx="126517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691680" y="4437112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1468*866</a:t>
              </a:r>
            </a:p>
          </p:txBody>
        </p:sp>
        <p:pic>
          <p:nvPicPr>
            <p:cNvPr id="5122" name="Picture 2" descr="E:\课程教学\密码学导论\2014\课件\MATLAB\bird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33" y="2564904"/>
              <a:ext cx="3051250" cy="18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E:\课程教学\密码学导论\2014\课件\MATLAB\bird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6" y="2564904"/>
              <a:ext cx="305125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流程图: 合并 14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81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altLang="zh-CN" dirty="0" smtClean="0"/>
          </a:p>
          <a:p>
            <a:pPr lvl="1"/>
            <a:r>
              <a:rPr lang="zh-CN" altLang="en-US" dirty="0" smtClean="0"/>
              <a:t>空间置乱</a:t>
            </a:r>
            <a:endParaRPr lang="en-US" altLang="zh-CN" dirty="0"/>
          </a:p>
          <a:p>
            <a:pPr lvl="2"/>
            <a:r>
              <a:rPr lang="zh-CN" altLang="en-US" dirty="0" smtClean="0"/>
              <a:t>优点：运算量小，速度快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常用置乱算法：</a:t>
            </a:r>
            <a:r>
              <a:rPr lang="en-US" altLang="zh-CN" dirty="0" smtClean="0"/>
              <a:t>Arnold map</a:t>
            </a:r>
            <a:r>
              <a:rPr lang="zh-CN" altLang="en-US" dirty="0" smtClean="0"/>
              <a:t>，混沌映射等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r>
              <a:rPr lang="zh-CN" altLang="en-US" dirty="0" smtClean="0">
                <a:solidFill>
                  <a:srgbClr val="0070C0"/>
                </a:solidFill>
              </a:rPr>
              <a:t>安全性不确定，易受已知</a:t>
            </a:r>
            <a:r>
              <a:rPr lang="en-US" altLang="zh-CN" dirty="0" smtClean="0">
                <a:solidFill>
                  <a:srgbClr val="0070C0"/>
                </a:solidFill>
              </a:rPr>
              <a:t>/</a:t>
            </a:r>
            <a:r>
              <a:rPr lang="zh-CN" altLang="en-US" dirty="0" smtClean="0">
                <a:solidFill>
                  <a:srgbClr val="0070C0"/>
                </a:solidFill>
              </a:rPr>
              <a:t>选择明文攻击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r>
              <a:rPr lang="zh-CN" altLang="en-US" dirty="0" smtClean="0">
                <a:solidFill>
                  <a:srgbClr val="0070C0"/>
                </a:solidFill>
              </a:rPr>
              <a:t>主要问题：密文难以压缩；易</a:t>
            </a:r>
            <a:r>
              <a:rPr lang="zh-CN" altLang="en-US" dirty="0">
                <a:solidFill>
                  <a:srgbClr val="0070C0"/>
                </a:solidFill>
              </a:rPr>
              <a:t>受选择明文攻击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grpSp>
        <p:nvGrpSpPr>
          <p:cNvPr id="15" name="组合 14"/>
          <p:cNvGrpSpPr/>
          <p:nvPr/>
        </p:nvGrpSpPr>
        <p:grpSpPr>
          <a:xfrm>
            <a:off x="1115616" y="3645024"/>
            <a:ext cx="6912768" cy="1730128"/>
            <a:chOff x="611560" y="4477102"/>
            <a:chExt cx="6912768" cy="1730128"/>
          </a:xfrm>
        </p:grpSpPr>
        <p:pic>
          <p:nvPicPr>
            <p:cNvPr id="2050" name="Picture 2" descr="D:\存档备份\发表文章\028 ACM Multimedia 2012\tests\fig5b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880" y="4478070"/>
              <a:ext cx="1729160" cy="1729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D:\存档备份\发表文章\028 ACM Multimedia 2012\tests\fig5d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4478070"/>
              <a:ext cx="1728192" cy="1728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D:\存档备份\发表文章\028 ACM Multimedia 2012\tests\fig5a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4477102"/>
              <a:ext cx="1729160" cy="1729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直接箭头连接符 7"/>
            <p:cNvCxnSpPr>
              <a:stCxn id="2052" idx="3"/>
              <a:endCxn id="2050" idx="1"/>
            </p:cNvCxnSpPr>
            <p:nvPr/>
          </p:nvCxnSpPr>
          <p:spPr>
            <a:xfrm>
              <a:off x="2340720" y="5341682"/>
              <a:ext cx="862160" cy="96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>
              <a:stCxn id="2050" idx="3"/>
              <a:endCxn id="2051" idx="1"/>
            </p:cNvCxnSpPr>
            <p:nvPr/>
          </p:nvCxnSpPr>
          <p:spPr>
            <a:xfrm flipV="1">
              <a:off x="4932040" y="5342166"/>
              <a:ext cx="864096" cy="4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483768" y="4788441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</a:rPr>
                <a:t>行列</a:t>
              </a:r>
              <a:endParaRPr lang="en-US" altLang="zh-CN" sz="1600" dirty="0" smtClean="0">
                <a:solidFill>
                  <a:srgbClr val="FF0000"/>
                </a:solidFill>
              </a:endParaRPr>
            </a:p>
            <a:p>
              <a:r>
                <a:rPr lang="zh-CN" altLang="en-US" sz="1600" dirty="0" smtClean="0">
                  <a:solidFill>
                    <a:srgbClr val="FF0000"/>
                  </a:solidFill>
                </a:rPr>
                <a:t>置乱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66570" y="4797152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</a:rPr>
                <a:t>相关</a:t>
              </a:r>
              <a:endParaRPr lang="en-US" altLang="zh-CN" sz="1600" dirty="0" smtClean="0">
                <a:solidFill>
                  <a:srgbClr val="FF0000"/>
                </a:solidFill>
              </a:endParaRPr>
            </a:p>
            <a:p>
              <a:r>
                <a:rPr lang="zh-CN" altLang="en-US" sz="1600" dirty="0">
                  <a:solidFill>
                    <a:srgbClr val="FF0000"/>
                  </a:solidFill>
                </a:rPr>
                <a:t>攻击</a:t>
              </a:r>
            </a:p>
          </p:txBody>
        </p:sp>
      </p:grpSp>
      <p:sp>
        <p:nvSpPr>
          <p:cNvPr id="17" name="流程图: 合并 16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6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变换域</a:t>
            </a:r>
            <a:r>
              <a:rPr lang="en-US" altLang="zh-CN" dirty="0" smtClean="0">
                <a:solidFill>
                  <a:srgbClr val="FF0000"/>
                </a:solidFill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</a:rPr>
              <a:t>压缩域加密</a:t>
            </a:r>
            <a:r>
              <a:rPr lang="en-US" altLang="zh-CN" dirty="0" smtClean="0">
                <a:solidFill>
                  <a:srgbClr val="FF0000"/>
                </a:solidFill>
              </a:rPr>
              <a:t>——</a:t>
            </a:r>
            <a:r>
              <a:rPr lang="zh-CN" altLang="en-US" dirty="0" smtClean="0">
                <a:solidFill>
                  <a:srgbClr val="FF0000"/>
                </a:solidFill>
              </a:rPr>
              <a:t>以</a:t>
            </a:r>
            <a:r>
              <a:rPr lang="en-US" altLang="zh-CN" dirty="0" smtClean="0">
                <a:solidFill>
                  <a:srgbClr val="FF0000"/>
                </a:solidFill>
              </a:rPr>
              <a:t>JPEG</a:t>
            </a:r>
            <a:r>
              <a:rPr lang="zh-CN" altLang="en-US" dirty="0" smtClean="0">
                <a:solidFill>
                  <a:srgbClr val="FF0000"/>
                </a:solidFill>
              </a:rPr>
              <a:t>为例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系数代换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系数置乱</a:t>
            </a:r>
            <a:endParaRPr lang="en-US" altLang="zh-CN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zh-CN" altLang="en-US" dirty="0" smtClean="0"/>
              <a:t>压缩域加密时，密文仍可有较高的压缩率，且有较强的抗攻击性（这里指密文被破坏后仍能大致恢复）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0070C0"/>
                </a:solidFill>
              </a:rPr>
              <a:t>主要问题：可能存在未知的攻击方式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4" descr="news_cif_bk_13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132856"/>
            <a:ext cx="1584176" cy="1296144"/>
          </a:xfrm>
          <a:prstGeom prst="rect">
            <a:avLst/>
          </a:prstGeom>
          <a:noFill/>
        </p:spPr>
      </p:pic>
      <p:pic>
        <p:nvPicPr>
          <p:cNvPr id="5" name="Picture 3" descr="test_13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2132856"/>
            <a:ext cx="1584176" cy="1296144"/>
          </a:xfrm>
          <a:prstGeom prst="rect">
            <a:avLst/>
          </a:prstGeom>
          <a:noFill/>
        </p:spPr>
      </p:pic>
      <p:pic>
        <p:nvPicPr>
          <p:cNvPr id="6" name="Picture 2" descr="bus_cif_bk_1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3573016"/>
            <a:ext cx="1584176" cy="1296144"/>
          </a:xfrm>
          <a:prstGeom prst="rect">
            <a:avLst/>
          </a:prstGeom>
          <a:noFill/>
        </p:spPr>
      </p:pic>
      <p:pic>
        <p:nvPicPr>
          <p:cNvPr id="7" name="Picture 10" descr="test_1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3573016"/>
            <a:ext cx="1584176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test_13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20272" y="2132856"/>
            <a:ext cx="1584176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" descr="test_11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20272" y="3573016"/>
            <a:ext cx="1584176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5004048" y="1772816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加密效果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92280" y="1772816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加密效果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流程图: 合并 14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63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>
                <a:sym typeface="Wingdings" panose="05000000000000000000" pitchFamily="2" charset="2"/>
              </a:rPr>
              <a:t>清零攻击</a:t>
            </a:r>
            <a:endParaRPr lang="en-US" altLang="zh-CN" dirty="0" smtClean="0">
              <a:sym typeface="Wingdings" panose="05000000000000000000" pitchFamily="2" charset="2"/>
            </a:endParaRPr>
          </a:p>
        </p:txBody>
      </p:sp>
      <p:pic>
        <p:nvPicPr>
          <p:cNvPr id="16" name="Picture 3" descr="C:\Users\ThinkPad User\Documents\MATLAB\lena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1771671" cy="177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E:\课程教学\密码学导论\2014\课件\test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619" y="1692051"/>
            <a:ext cx="1771671" cy="177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:\课程教学\密码学导论\2014\课件\dd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933056"/>
            <a:ext cx="1771671" cy="177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3808269" y="3472479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加密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97677" y="570419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攻击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5" name="Picture 5" descr="E:\课程教学\密码学导论\2014\课件\test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700808"/>
            <a:ext cx="1771671" cy="177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:\课程教学\密码学导论\2014\课件\ddd.bmp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302" y="3852214"/>
            <a:ext cx="1771671" cy="177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6021666" y="3472479"/>
            <a:ext cx="1922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DC+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加密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724128" y="5623782"/>
            <a:ext cx="24160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攻击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（设置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为透明色）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流程图: 合并 16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01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系数非零计数攻击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/>
              <a:t>DC</a:t>
            </a:r>
            <a:r>
              <a:rPr lang="zh-CN" altLang="en-US" dirty="0"/>
              <a:t>加密的统计</a:t>
            </a:r>
            <a:r>
              <a:rPr lang="zh-CN" altLang="en-US" dirty="0" smtClean="0"/>
              <a:t>攻击</a:t>
            </a:r>
            <a:endParaRPr lang="en-US" altLang="zh-CN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1628800"/>
            <a:ext cx="1918147" cy="191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937" y="16288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80185" y="163014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7704" y="4294371"/>
            <a:ext cx="2376264" cy="176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 cstate="print"/>
          <a:srcRect t="3809"/>
          <a:stretch>
            <a:fillRect/>
          </a:stretch>
        </p:blipFill>
        <p:spPr bwMode="auto">
          <a:xfrm>
            <a:off x="4644008" y="4293096"/>
            <a:ext cx="2374531" cy="1786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流程图: 合并 15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12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安全性评价标准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均方误差</a:t>
            </a:r>
            <a:r>
              <a:rPr lang="en-US" altLang="zh-CN" dirty="0" smtClean="0"/>
              <a:t>MSE</a:t>
            </a:r>
            <a:r>
              <a:rPr lang="zh-CN" altLang="en-US" dirty="0" smtClean="0"/>
              <a:t>和峰值信噪比</a:t>
            </a:r>
            <a:r>
              <a:rPr lang="en-US" altLang="zh-CN" dirty="0" smtClean="0"/>
              <a:t>PSNR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zh-CN" altLang="en-US" dirty="0" smtClean="0"/>
              <a:t>直方图分布</a:t>
            </a:r>
            <a:endParaRPr lang="en-US" dirty="0" smtClean="0"/>
          </a:p>
          <a:p>
            <a:pPr lvl="1"/>
            <a:r>
              <a:rPr lang="zh-CN" altLang="en-US" dirty="0" smtClean="0"/>
              <a:t>相邻像素相关性分析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zh-CN" altLang="en-US" dirty="0" smtClean="0"/>
              <a:t>从感知角度，它们描述了媒体内容的变化（或混乱）程度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0070C0"/>
                </a:solidFill>
              </a:rPr>
              <a:t>在密码学意义上并不可靠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760585"/>
              </p:ext>
            </p:extLst>
          </p:nvPr>
        </p:nvGraphicFramePr>
        <p:xfrm>
          <a:off x="1547664" y="2204864"/>
          <a:ext cx="2401887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" name="Equation" r:id="rId3" imgW="1231560" imgH="545760" progId="Equation.DSMT4">
                  <p:embed/>
                </p:oleObj>
              </mc:Choice>
              <mc:Fallback>
                <p:oleObj name="Equation" r:id="rId3" imgW="1231560" imgH="545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204864"/>
                        <a:ext cx="2401887" cy="1065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529168"/>
              </p:ext>
            </p:extLst>
          </p:nvPr>
        </p:nvGraphicFramePr>
        <p:xfrm>
          <a:off x="4716016" y="2557493"/>
          <a:ext cx="3271837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" name="Equation" r:id="rId5" imgW="1676160" imgH="571320" progId="Equation.DSMT4">
                  <p:embed/>
                </p:oleObj>
              </mc:Choice>
              <mc:Fallback>
                <p:oleObj name="Equation" r:id="rId5" imgW="1676160" imgH="571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2557493"/>
                        <a:ext cx="3271837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流程图: 合并 8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43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二</a:t>
            </a:r>
            <a:r>
              <a:rPr lang="zh-CN" altLang="en-US" dirty="0" smtClean="0"/>
              <a:t>、数字视频加密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数字视频的表示：</a:t>
            </a:r>
            <a:endParaRPr lang="en-US" altLang="zh-CN" dirty="0"/>
          </a:p>
          <a:p>
            <a:pPr lvl="1"/>
            <a:r>
              <a:rPr lang="zh-CN" altLang="en-US" dirty="0"/>
              <a:t>帧</a:t>
            </a:r>
            <a:r>
              <a:rPr lang="en-US" altLang="zh-CN" dirty="0"/>
              <a:t>——</a:t>
            </a:r>
            <a:r>
              <a:rPr lang="zh-CN" altLang="en-US" dirty="0"/>
              <a:t>单幅图像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时空预测与压缩</a:t>
            </a:r>
            <a:r>
              <a:rPr lang="en-US" altLang="zh-CN" dirty="0" smtClean="0"/>
              <a:t>I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 smtClean="0"/>
              <a:t>P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pic>
        <p:nvPicPr>
          <p:cNvPr id="6" name="Picture 2" descr="C:\Users\ThinkPad User\Desktop\20066917234560.jpg"/>
          <p:cNvPicPr>
            <a:picLocks noChangeAspect="1" noChangeArrowheads="1"/>
          </p:cNvPicPr>
          <p:nvPr/>
        </p:nvPicPr>
        <p:blipFill>
          <a:blip r:embed="rId2" cstate="print"/>
          <a:srcRect b="47826"/>
          <a:stretch>
            <a:fillRect/>
          </a:stretch>
        </p:blipFill>
        <p:spPr bwMode="auto">
          <a:xfrm>
            <a:off x="1619672" y="2996952"/>
            <a:ext cx="6048672" cy="2949324"/>
          </a:xfrm>
          <a:prstGeom prst="rect">
            <a:avLst/>
          </a:prstGeom>
          <a:noFill/>
        </p:spPr>
      </p:pic>
      <p:sp>
        <p:nvSpPr>
          <p:cNvPr id="10" name="流程图: 合并 9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59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0433003"/>
              </p:ext>
            </p:extLst>
          </p:nvPr>
        </p:nvGraphicFramePr>
        <p:xfrm>
          <a:off x="457200" y="1295400"/>
          <a:ext cx="8229600" cy="472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2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7" name="流程图: 合并 6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50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:\Users\ThinkPad User\Desktop\2006691723586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5769" y="980728"/>
            <a:ext cx="6454272" cy="4824536"/>
          </a:xfrm>
          <a:prstGeom prst="rect">
            <a:avLst/>
          </a:prstGeom>
          <a:noFill/>
        </p:spPr>
      </p:pic>
      <p:sp>
        <p:nvSpPr>
          <p:cNvPr id="2" name="矩形 1"/>
          <p:cNvSpPr/>
          <p:nvPr/>
        </p:nvSpPr>
        <p:spPr>
          <a:xfrm>
            <a:off x="3820025" y="611396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压缩域</a:t>
            </a:r>
          </a:p>
        </p:txBody>
      </p:sp>
      <p:sp>
        <p:nvSpPr>
          <p:cNvPr id="4" name="矩形 3"/>
          <p:cNvSpPr/>
          <p:nvPr/>
        </p:nvSpPr>
        <p:spPr>
          <a:xfrm>
            <a:off x="502966" y="2466184"/>
            <a:ext cx="9175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空域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96029" y="3294276"/>
            <a:ext cx="961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1268760"/>
            <a:ext cx="2232248" cy="23948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916706" y="1124744"/>
            <a:ext cx="2941059" cy="29081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699791" y="597042"/>
            <a:ext cx="3176573" cy="492018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合并 1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16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空间域加密</a:t>
            </a:r>
            <a:endParaRPr lang="en-US" altLang="zh-CN" dirty="0"/>
          </a:p>
          <a:p>
            <a:pPr lvl="1"/>
            <a:r>
              <a:rPr lang="zh-CN" altLang="en-US" dirty="0"/>
              <a:t>无法压缩，不实用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压缩域加密</a:t>
            </a:r>
            <a:endParaRPr lang="en-US" altLang="zh-CN" dirty="0"/>
          </a:p>
          <a:p>
            <a:pPr lvl="1"/>
            <a:r>
              <a:rPr lang="zh-CN" altLang="en-US" dirty="0"/>
              <a:t>逐帧加密</a:t>
            </a:r>
            <a:endParaRPr lang="en-US" altLang="zh-CN" dirty="0"/>
          </a:p>
          <a:p>
            <a:pPr lvl="1"/>
            <a:r>
              <a:rPr lang="zh-CN" altLang="en-US" dirty="0"/>
              <a:t>加密</a:t>
            </a:r>
            <a:r>
              <a:rPr lang="en-US" altLang="zh-CN" dirty="0"/>
              <a:t>I</a:t>
            </a:r>
            <a:r>
              <a:rPr lang="zh-CN" altLang="en-US" dirty="0"/>
              <a:t>帧图像，对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P</a:t>
            </a:r>
            <a:r>
              <a:rPr lang="zh-CN" altLang="en-US" dirty="0"/>
              <a:t>帧则修改运动矢量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“鬼影”现象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21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9" name="流程图: 合并 8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96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录像org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1560" y="1628800"/>
            <a:ext cx="3554395" cy="3168352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22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pic>
        <p:nvPicPr>
          <p:cNvPr id="10" name="akiyo_qcif_enc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60032" y="1628800"/>
            <a:ext cx="3505200" cy="3124200"/>
          </a:xfrm>
          <a:prstGeom prst="rect">
            <a:avLst/>
          </a:prstGeom>
        </p:spPr>
      </p:pic>
      <p:sp>
        <p:nvSpPr>
          <p:cNvPr id="7" name="流程图: 合并 6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08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三</a:t>
            </a:r>
            <a:r>
              <a:rPr lang="zh-CN" altLang="en-US" dirty="0" smtClean="0"/>
              <a:t>、数字音频加密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音频信息表示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波形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时间域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r>
              <a:rPr lang="zh-CN" altLang="en-US" dirty="0" smtClean="0"/>
              <a:t>变换域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傅立叶、小波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r>
              <a:rPr lang="zh-CN" altLang="en-US" dirty="0" smtClean="0"/>
              <a:t>压缩域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r>
              <a:rPr lang="zh-CN" altLang="en-US" dirty="0" smtClean="0"/>
              <a:t>编码域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脉冲编码：量化脉冲</a:t>
            </a:r>
            <a:r>
              <a:rPr lang="en-US" altLang="zh-CN" dirty="0" smtClean="0"/>
              <a:t>PCM</a:t>
            </a:r>
            <a:r>
              <a:rPr lang="zh-CN" altLang="en-US" dirty="0" smtClean="0"/>
              <a:t>、增量编码</a:t>
            </a:r>
            <a:r>
              <a:rPr lang="en-US" altLang="zh-CN" dirty="0" smtClean="0"/>
              <a:t>DPCM</a:t>
            </a:r>
          </a:p>
          <a:p>
            <a:pPr lvl="2"/>
            <a:r>
              <a:rPr lang="en-US" altLang="zh-CN" dirty="0" smtClean="0"/>
              <a:t>A</a:t>
            </a:r>
            <a:r>
              <a:rPr lang="zh-CN" altLang="en-US" dirty="0"/>
              <a:t>律</a:t>
            </a:r>
            <a:r>
              <a:rPr lang="en-US" altLang="zh-CN" dirty="0" smtClean="0"/>
              <a:t>/μ</a:t>
            </a:r>
            <a:r>
              <a:rPr lang="zh-CN" altLang="en-US" dirty="0" smtClean="0"/>
              <a:t>律</a:t>
            </a:r>
            <a:endParaRPr lang="en-US" altLang="zh-CN" dirty="0" smtClean="0"/>
          </a:p>
          <a:p>
            <a:pPr lvl="2"/>
            <a:r>
              <a:rPr lang="zh-CN" altLang="en-US" dirty="0"/>
              <a:t>等等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564904"/>
            <a:ext cx="5324475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412776"/>
            <a:ext cx="5010514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流程图: 合并 8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时分多路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Time Division Multiplex Shuffling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zh-CN" altLang="en-US" dirty="0" smtClean="0"/>
              <a:t>很多置乱排列会使得剩余可懂度高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有时间同步要求</a:t>
            </a:r>
            <a:endParaRPr lang="en-US" dirty="0"/>
          </a:p>
        </p:txBody>
      </p:sp>
      <p:grpSp>
        <p:nvGrpSpPr>
          <p:cNvPr id="16385" name="Group 1"/>
          <p:cNvGrpSpPr>
            <a:grpSpLocks noChangeAspect="1"/>
          </p:cNvGrpSpPr>
          <p:nvPr/>
        </p:nvGrpSpPr>
        <p:grpSpPr bwMode="auto">
          <a:xfrm>
            <a:off x="1641812" y="1906499"/>
            <a:ext cx="5688632" cy="3077298"/>
            <a:chOff x="1826" y="3129"/>
            <a:chExt cx="5940" cy="4026"/>
          </a:xfrm>
        </p:grpSpPr>
        <p:sp>
          <p:nvSpPr>
            <p:cNvPr id="16438" name="Text Box 54"/>
            <p:cNvSpPr txBox="1">
              <a:spLocks noChangeArrowheads="1"/>
            </p:cNvSpPr>
            <p:nvPr/>
          </p:nvSpPr>
          <p:spPr bwMode="auto">
            <a:xfrm>
              <a:off x="3266" y="4035"/>
              <a:ext cx="360" cy="4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8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6437" name="Text Box 53"/>
            <p:cNvSpPr txBox="1">
              <a:spLocks noChangeArrowheads="1"/>
            </p:cNvSpPr>
            <p:nvPr/>
          </p:nvSpPr>
          <p:spPr bwMode="auto">
            <a:xfrm>
              <a:off x="3626" y="4035"/>
              <a:ext cx="360" cy="4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7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6436" name="Text Box 52"/>
            <p:cNvSpPr txBox="1">
              <a:spLocks noChangeArrowheads="1"/>
            </p:cNvSpPr>
            <p:nvPr/>
          </p:nvSpPr>
          <p:spPr bwMode="auto">
            <a:xfrm>
              <a:off x="3986" y="4035"/>
              <a:ext cx="359" cy="4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6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6435" name="Text Box 51"/>
            <p:cNvSpPr txBox="1">
              <a:spLocks noChangeArrowheads="1"/>
            </p:cNvSpPr>
            <p:nvPr/>
          </p:nvSpPr>
          <p:spPr bwMode="auto">
            <a:xfrm>
              <a:off x="4345" y="4035"/>
              <a:ext cx="360" cy="4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5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6434" name="Text Box 50"/>
            <p:cNvSpPr txBox="1">
              <a:spLocks noChangeArrowheads="1"/>
            </p:cNvSpPr>
            <p:nvPr/>
          </p:nvSpPr>
          <p:spPr bwMode="auto">
            <a:xfrm>
              <a:off x="4706" y="4035"/>
              <a:ext cx="360" cy="4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4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6433" name="Text Box 49"/>
            <p:cNvSpPr txBox="1">
              <a:spLocks noChangeArrowheads="1"/>
            </p:cNvSpPr>
            <p:nvPr/>
          </p:nvSpPr>
          <p:spPr bwMode="auto">
            <a:xfrm>
              <a:off x="5066" y="4035"/>
              <a:ext cx="360" cy="4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3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6432" name="Text Box 48"/>
            <p:cNvSpPr txBox="1">
              <a:spLocks noChangeArrowheads="1"/>
            </p:cNvSpPr>
            <p:nvPr/>
          </p:nvSpPr>
          <p:spPr bwMode="auto">
            <a:xfrm>
              <a:off x="5426" y="4035"/>
              <a:ext cx="360" cy="4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2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6431" name="Text Box 47"/>
            <p:cNvSpPr txBox="1">
              <a:spLocks noChangeArrowheads="1"/>
            </p:cNvSpPr>
            <p:nvPr/>
          </p:nvSpPr>
          <p:spPr bwMode="auto">
            <a:xfrm>
              <a:off x="5786" y="4035"/>
              <a:ext cx="360" cy="4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1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6430" name="Line 46"/>
            <p:cNvSpPr>
              <a:spLocks noChangeShapeType="1"/>
            </p:cNvSpPr>
            <p:nvPr/>
          </p:nvSpPr>
          <p:spPr bwMode="auto">
            <a:xfrm>
              <a:off x="2366" y="4281"/>
              <a:ext cx="90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29" name="Line 45"/>
            <p:cNvSpPr>
              <a:spLocks noChangeShapeType="1"/>
            </p:cNvSpPr>
            <p:nvPr/>
          </p:nvSpPr>
          <p:spPr bwMode="auto">
            <a:xfrm>
              <a:off x="3446" y="4503"/>
              <a:ext cx="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28" name="Rectangle 44"/>
            <p:cNvSpPr>
              <a:spLocks noChangeArrowheads="1"/>
            </p:cNvSpPr>
            <p:nvPr/>
          </p:nvSpPr>
          <p:spPr bwMode="auto">
            <a:xfrm>
              <a:off x="3266" y="4971"/>
              <a:ext cx="2880" cy="93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27" name="Line 43"/>
            <p:cNvSpPr>
              <a:spLocks noChangeShapeType="1"/>
            </p:cNvSpPr>
            <p:nvPr/>
          </p:nvSpPr>
          <p:spPr bwMode="auto">
            <a:xfrm>
              <a:off x="3806" y="4503"/>
              <a:ext cx="1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26" name="Line 42"/>
            <p:cNvSpPr>
              <a:spLocks noChangeShapeType="1"/>
            </p:cNvSpPr>
            <p:nvPr/>
          </p:nvSpPr>
          <p:spPr bwMode="auto">
            <a:xfrm>
              <a:off x="4166" y="4503"/>
              <a:ext cx="1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25" name="Line 41"/>
            <p:cNvSpPr>
              <a:spLocks noChangeShapeType="1"/>
            </p:cNvSpPr>
            <p:nvPr/>
          </p:nvSpPr>
          <p:spPr bwMode="auto">
            <a:xfrm>
              <a:off x="4526" y="4503"/>
              <a:ext cx="1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24" name="Line 40"/>
            <p:cNvSpPr>
              <a:spLocks noChangeShapeType="1"/>
            </p:cNvSpPr>
            <p:nvPr/>
          </p:nvSpPr>
          <p:spPr bwMode="auto">
            <a:xfrm>
              <a:off x="4886" y="4503"/>
              <a:ext cx="1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23" name="Line 39"/>
            <p:cNvSpPr>
              <a:spLocks noChangeShapeType="1"/>
            </p:cNvSpPr>
            <p:nvPr/>
          </p:nvSpPr>
          <p:spPr bwMode="auto">
            <a:xfrm>
              <a:off x="5246" y="4503"/>
              <a:ext cx="1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22" name="Line 38"/>
            <p:cNvSpPr>
              <a:spLocks noChangeShapeType="1"/>
            </p:cNvSpPr>
            <p:nvPr/>
          </p:nvSpPr>
          <p:spPr bwMode="auto">
            <a:xfrm>
              <a:off x="5606" y="4503"/>
              <a:ext cx="1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21" name="Line 37"/>
            <p:cNvSpPr>
              <a:spLocks noChangeShapeType="1"/>
            </p:cNvSpPr>
            <p:nvPr/>
          </p:nvSpPr>
          <p:spPr bwMode="auto">
            <a:xfrm>
              <a:off x="5966" y="4503"/>
              <a:ext cx="1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20" name="Line 36"/>
            <p:cNvSpPr>
              <a:spLocks noChangeShapeType="1"/>
            </p:cNvSpPr>
            <p:nvPr/>
          </p:nvSpPr>
          <p:spPr bwMode="auto">
            <a:xfrm>
              <a:off x="3446" y="5907"/>
              <a:ext cx="1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19" name="Line 35"/>
            <p:cNvSpPr>
              <a:spLocks noChangeShapeType="1"/>
            </p:cNvSpPr>
            <p:nvPr/>
          </p:nvSpPr>
          <p:spPr bwMode="auto">
            <a:xfrm>
              <a:off x="3806" y="5907"/>
              <a:ext cx="1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18" name="Line 34"/>
            <p:cNvSpPr>
              <a:spLocks noChangeShapeType="1"/>
            </p:cNvSpPr>
            <p:nvPr/>
          </p:nvSpPr>
          <p:spPr bwMode="auto">
            <a:xfrm>
              <a:off x="4166" y="5907"/>
              <a:ext cx="1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17" name="Line 33"/>
            <p:cNvSpPr>
              <a:spLocks noChangeShapeType="1"/>
            </p:cNvSpPr>
            <p:nvPr/>
          </p:nvSpPr>
          <p:spPr bwMode="auto">
            <a:xfrm>
              <a:off x="4526" y="5907"/>
              <a:ext cx="1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16" name="Line 32"/>
            <p:cNvSpPr>
              <a:spLocks noChangeShapeType="1"/>
            </p:cNvSpPr>
            <p:nvPr/>
          </p:nvSpPr>
          <p:spPr bwMode="auto">
            <a:xfrm>
              <a:off x="4886" y="5907"/>
              <a:ext cx="1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15" name="Line 31"/>
            <p:cNvSpPr>
              <a:spLocks noChangeShapeType="1"/>
            </p:cNvSpPr>
            <p:nvPr/>
          </p:nvSpPr>
          <p:spPr bwMode="auto">
            <a:xfrm>
              <a:off x="5246" y="5907"/>
              <a:ext cx="1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14" name="Line 30"/>
            <p:cNvSpPr>
              <a:spLocks noChangeShapeType="1"/>
            </p:cNvSpPr>
            <p:nvPr/>
          </p:nvSpPr>
          <p:spPr bwMode="auto">
            <a:xfrm>
              <a:off x="5606" y="5907"/>
              <a:ext cx="1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13" name="Line 29"/>
            <p:cNvSpPr>
              <a:spLocks noChangeShapeType="1"/>
            </p:cNvSpPr>
            <p:nvPr/>
          </p:nvSpPr>
          <p:spPr bwMode="auto">
            <a:xfrm>
              <a:off x="5966" y="5907"/>
              <a:ext cx="1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12" name="Text Box 28"/>
            <p:cNvSpPr txBox="1">
              <a:spLocks noChangeArrowheads="1"/>
            </p:cNvSpPr>
            <p:nvPr/>
          </p:nvSpPr>
          <p:spPr bwMode="auto">
            <a:xfrm>
              <a:off x="3266" y="6375"/>
              <a:ext cx="360" cy="4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2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6411" name="Text Box 27"/>
            <p:cNvSpPr txBox="1">
              <a:spLocks noChangeArrowheads="1"/>
            </p:cNvSpPr>
            <p:nvPr/>
          </p:nvSpPr>
          <p:spPr bwMode="auto">
            <a:xfrm>
              <a:off x="3626" y="6375"/>
              <a:ext cx="360" cy="4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7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6410" name="Text Box 26"/>
            <p:cNvSpPr txBox="1">
              <a:spLocks noChangeArrowheads="1"/>
            </p:cNvSpPr>
            <p:nvPr/>
          </p:nvSpPr>
          <p:spPr bwMode="auto">
            <a:xfrm>
              <a:off x="3986" y="6375"/>
              <a:ext cx="360" cy="4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3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6409" name="Text Box 25"/>
            <p:cNvSpPr txBox="1">
              <a:spLocks noChangeArrowheads="1"/>
            </p:cNvSpPr>
            <p:nvPr/>
          </p:nvSpPr>
          <p:spPr bwMode="auto">
            <a:xfrm>
              <a:off x="4346" y="6375"/>
              <a:ext cx="360" cy="4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1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6408" name="Text Box 24"/>
            <p:cNvSpPr txBox="1">
              <a:spLocks noChangeArrowheads="1"/>
            </p:cNvSpPr>
            <p:nvPr/>
          </p:nvSpPr>
          <p:spPr bwMode="auto">
            <a:xfrm>
              <a:off x="4706" y="6375"/>
              <a:ext cx="360" cy="4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5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6407" name="Text Box 23"/>
            <p:cNvSpPr txBox="1">
              <a:spLocks noChangeArrowheads="1"/>
            </p:cNvSpPr>
            <p:nvPr/>
          </p:nvSpPr>
          <p:spPr bwMode="auto">
            <a:xfrm>
              <a:off x="5066" y="6375"/>
              <a:ext cx="360" cy="4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6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6406" name="Text Box 22"/>
            <p:cNvSpPr txBox="1">
              <a:spLocks noChangeArrowheads="1"/>
            </p:cNvSpPr>
            <p:nvPr/>
          </p:nvSpPr>
          <p:spPr bwMode="auto">
            <a:xfrm>
              <a:off x="5426" y="6375"/>
              <a:ext cx="360" cy="4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4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6405" name="Text Box 21"/>
            <p:cNvSpPr txBox="1">
              <a:spLocks noChangeArrowheads="1"/>
            </p:cNvSpPr>
            <p:nvPr/>
          </p:nvSpPr>
          <p:spPr bwMode="auto">
            <a:xfrm>
              <a:off x="5786" y="6375"/>
              <a:ext cx="360" cy="4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8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6404" name="Line 20"/>
            <p:cNvSpPr>
              <a:spLocks noChangeShapeType="1"/>
            </p:cNvSpPr>
            <p:nvPr/>
          </p:nvSpPr>
          <p:spPr bwMode="auto">
            <a:xfrm>
              <a:off x="6146" y="6621"/>
              <a:ext cx="90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03" name="Line 19"/>
            <p:cNvSpPr>
              <a:spLocks noChangeShapeType="1"/>
            </p:cNvSpPr>
            <p:nvPr/>
          </p:nvSpPr>
          <p:spPr bwMode="auto">
            <a:xfrm>
              <a:off x="3446" y="4971"/>
              <a:ext cx="2520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02" name="Line 18"/>
            <p:cNvSpPr>
              <a:spLocks noChangeShapeType="1"/>
            </p:cNvSpPr>
            <p:nvPr/>
          </p:nvSpPr>
          <p:spPr bwMode="auto">
            <a:xfrm>
              <a:off x="3806" y="4971"/>
              <a:ext cx="0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01" name="Line 17"/>
            <p:cNvSpPr>
              <a:spLocks noChangeShapeType="1"/>
            </p:cNvSpPr>
            <p:nvPr/>
          </p:nvSpPr>
          <p:spPr bwMode="auto">
            <a:xfrm>
              <a:off x="4166" y="4971"/>
              <a:ext cx="1080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00" name="Line 16"/>
            <p:cNvSpPr>
              <a:spLocks noChangeShapeType="1"/>
            </p:cNvSpPr>
            <p:nvPr/>
          </p:nvSpPr>
          <p:spPr bwMode="auto">
            <a:xfrm>
              <a:off x="4526" y="4971"/>
              <a:ext cx="360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99" name="Line 15"/>
            <p:cNvSpPr>
              <a:spLocks noChangeShapeType="1"/>
            </p:cNvSpPr>
            <p:nvPr/>
          </p:nvSpPr>
          <p:spPr bwMode="auto">
            <a:xfrm>
              <a:off x="4886" y="4971"/>
              <a:ext cx="720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98" name="Line 14"/>
            <p:cNvSpPr>
              <a:spLocks noChangeShapeType="1"/>
            </p:cNvSpPr>
            <p:nvPr/>
          </p:nvSpPr>
          <p:spPr bwMode="auto">
            <a:xfrm flipH="1">
              <a:off x="4166" y="4971"/>
              <a:ext cx="1080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97" name="Line 13"/>
            <p:cNvSpPr>
              <a:spLocks noChangeShapeType="1"/>
            </p:cNvSpPr>
            <p:nvPr/>
          </p:nvSpPr>
          <p:spPr bwMode="auto">
            <a:xfrm flipH="1">
              <a:off x="3446" y="4971"/>
              <a:ext cx="2160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96" name="Line 12"/>
            <p:cNvSpPr>
              <a:spLocks noChangeShapeType="1"/>
            </p:cNvSpPr>
            <p:nvPr/>
          </p:nvSpPr>
          <p:spPr bwMode="auto">
            <a:xfrm flipH="1">
              <a:off x="4526" y="4971"/>
              <a:ext cx="1440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95" name="Text Box 11"/>
            <p:cNvSpPr txBox="1">
              <a:spLocks noChangeArrowheads="1"/>
            </p:cNvSpPr>
            <p:nvPr/>
          </p:nvSpPr>
          <p:spPr bwMode="auto">
            <a:xfrm>
              <a:off x="1826" y="3879"/>
              <a:ext cx="126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模拟输入</a:t>
              </a:r>
              <a:endPara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6394" name="Text Box 10"/>
            <p:cNvSpPr txBox="1">
              <a:spLocks noChangeArrowheads="1"/>
            </p:cNvSpPr>
            <p:nvPr/>
          </p:nvSpPr>
          <p:spPr bwMode="auto">
            <a:xfrm>
              <a:off x="6506" y="6687"/>
              <a:ext cx="126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置乱输出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6393" name="Text Box 9"/>
            <p:cNvSpPr txBox="1">
              <a:spLocks noChangeArrowheads="1"/>
            </p:cNvSpPr>
            <p:nvPr/>
          </p:nvSpPr>
          <p:spPr bwMode="auto">
            <a:xfrm>
              <a:off x="6206" y="5283"/>
              <a:ext cx="120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置乱排列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6392" name="Line 8"/>
            <p:cNvSpPr>
              <a:spLocks noChangeShapeType="1"/>
            </p:cNvSpPr>
            <p:nvPr/>
          </p:nvSpPr>
          <p:spPr bwMode="auto">
            <a:xfrm flipV="1">
              <a:off x="6146" y="3255"/>
              <a:ext cx="1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91" name="Line 7"/>
            <p:cNvSpPr>
              <a:spLocks noChangeShapeType="1"/>
            </p:cNvSpPr>
            <p:nvPr/>
          </p:nvSpPr>
          <p:spPr bwMode="auto">
            <a:xfrm flipV="1">
              <a:off x="3266" y="3255"/>
              <a:ext cx="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90" name="Line 6"/>
            <p:cNvSpPr>
              <a:spLocks noChangeShapeType="1"/>
            </p:cNvSpPr>
            <p:nvPr/>
          </p:nvSpPr>
          <p:spPr bwMode="auto">
            <a:xfrm flipV="1">
              <a:off x="5786" y="3723"/>
              <a:ext cx="0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89" name="Line 5"/>
            <p:cNvSpPr>
              <a:spLocks noChangeShapeType="1"/>
            </p:cNvSpPr>
            <p:nvPr/>
          </p:nvSpPr>
          <p:spPr bwMode="auto">
            <a:xfrm>
              <a:off x="5786" y="3879"/>
              <a:ext cx="3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88" name="Line 4"/>
            <p:cNvSpPr>
              <a:spLocks noChangeShapeType="1"/>
            </p:cNvSpPr>
            <p:nvPr/>
          </p:nvSpPr>
          <p:spPr bwMode="auto">
            <a:xfrm>
              <a:off x="3266" y="3411"/>
              <a:ext cx="28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87" name="Text Box 3"/>
            <p:cNvSpPr txBox="1">
              <a:spLocks noChangeArrowheads="1"/>
            </p:cNvSpPr>
            <p:nvPr/>
          </p:nvSpPr>
          <p:spPr bwMode="auto">
            <a:xfrm>
              <a:off x="6221" y="3642"/>
              <a:ext cx="36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段</a:t>
              </a:r>
              <a:endPara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6386" name="Text Box 2"/>
            <p:cNvSpPr txBox="1">
              <a:spLocks noChangeArrowheads="1"/>
            </p:cNvSpPr>
            <p:nvPr/>
          </p:nvSpPr>
          <p:spPr bwMode="auto">
            <a:xfrm>
              <a:off x="6221" y="3129"/>
              <a:ext cx="36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帧</a:t>
              </a:r>
              <a:endPara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61" name="流程图: 合并 6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03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不同分段长度的影响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音频采样率</a:t>
            </a:r>
            <a:r>
              <a:rPr lang="en-US" altLang="zh-CN" dirty="0" smtClean="0"/>
              <a:t>11.025kHz</a:t>
            </a:r>
          </a:p>
          <a:p>
            <a:pPr lvl="2"/>
            <a:r>
              <a:rPr lang="en-US" altLang="zh-CN" dirty="0"/>
              <a:t>key=[21 27 6 26 16 13 8 14 20 32 28 1 12 24 3 17 15 29 9 31 19 11 5 23 2 25 18 4 10 22 7 30</a:t>
            </a:r>
            <a:r>
              <a:rPr lang="en-US" altLang="zh-CN" dirty="0" smtClean="0"/>
              <a:t>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2"/>
            <a:r>
              <a:rPr lang="en-US" dirty="0"/>
              <a:t>key=[1 9 17 25 2 10 18 26 3 11 19 27 4 12 20 28 5 13 21 29 6 14 22 30 7 15 23 31 8 16 24 32]</a:t>
            </a:r>
          </a:p>
        </p:txBody>
      </p:sp>
      <p:sp>
        <p:nvSpPr>
          <p:cNvPr id="63" name="Text Box 11"/>
          <p:cNvSpPr txBox="1">
            <a:spLocks noChangeArrowheads="1"/>
          </p:cNvSpPr>
          <p:nvPr/>
        </p:nvSpPr>
        <p:spPr bwMode="auto">
          <a:xfrm>
            <a:off x="6112633" y="2852936"/>
            <a:ext cx="1422704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每段</a:t>
            </a:r>
            <a:r>
              <a:rPr kumimoji="0" lang="en-US" altLang="zh-CN" sz="160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256</a:t>
            </a: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个采样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6" name="01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7544" y="2204864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 Box 11"/>
          <p:cNvSpPr txBox="1">
            <a:spLocks noChangeArrowheads="1"/>
          </p:cNvSpPr>
          <p:nvPr/>
        </p:nvSpPr>
        <p:spPr bwMode="auto">
          <a:xfrm>
            <a:off x="357064" y="1916832"/>
            <a:ext cx="960851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原始语音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66" name="Text Box 11"/>
          <p:cNvSpPr txBox="1">
            <a:spLocks noChangeArrowheads="1"/>
          </p:cNvSpPr>
          <p:nvPr/>
        </p:nvSpPr>
        <p:spPr bwMode="auto">
          <a:xfrm>
            <a:off x="2440225" y="2852936"/>
            <a:ext cx="1422704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每段</a:t>
            </a:r>
            <a:r>
              <a:rPr kumimoji="0" lang="en-US" altLang="zh-CN" sz="160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64</a:t>
            </a: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个采样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68" name="Text Box 11"/>
          <p:cNvSpPr txBox="1">
            <a:spLocks noChangeArrowheads="1"/>
          </p:cNvSpPr>
          <p:nvPr/>
        </p:nvSpPr>
        <p:spPr bwMode="auto">
          <a:xfrm>
            <a:off x="4240425" y="2852936"/>
            <a:ext cx="1422704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每段</a:t>
            </a:r>
            <a:r>
              <a:rPr kumimoji="0" lang="en-US" altLang="zh-CN" sz="160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128</a:t>
            </a: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个采样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8" name="test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1729" y="3140968"/>
            <a:ext cx="609600" cy="609600"/>
          </a:xfrm>
          <a:prstGeom prst="rect">
            <a:avLst/>
          </a:prstGeom>
        </p:spPr>
      </p:pic>
      <p:pic>
        <p:nvPicPr>
          <p:cNvPr id="9" name="test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2000" y="3140968"/>
            <a:ext cx="609600" cy="609600"/>
          </a:xfrm>
          <a:prstGeom prst="rect">
            <a:avLst/>
          </a:prstGeom>
        </p:spPr>
      </p:pic>
      <p:pic>
        <p:nvPicPr>
          <p:cNvPr id="10" name="test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21281" y="3140968"/>
            <a:ext cx="609600" cy="609600"/>
          </a:xfrm>
          <a:prstGeom prst="rect">
            <a:avLst/>
          </a:prstGeom>
        </p:spPr>
      </p:pic>
      <p:sp>
        <p:nvSpPr>
          <p:cNvPr id="72" name="Text Box 11"/>
          <p:cNvSpPr txBox="1">
            <a:spLocks noChangeArrowheads="1"/>
          </p:cNvSpPr>
          <p:nvPr/>
        </p:nvSpPr>
        <p:spPr bwMode="auto">
          <a:xfrm>
            <a:off x="6109664" y="4778577"/>
            <a:ext cx="1422704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每段</a:t>
            </a:r>
            <a:r>
              <a:rPr kumimoji="0" lang="en-US" altLang="zh-CN" sz="160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256</a:t>
            </a: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个采样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74" name="Text Box 11"/>
          <p:cNvSpPr txBox="1">
            <a:spLocks noChangeArrowheads="1"/>
          </p:cNvSpPr>
          <p:nvPr/>
        </p:nvSpPr>
        <p:spPr bwMode="auto">
          <a:xfrm>
            <a:off x="2437256" y="4778577"/>
            <a:ext cx="1422704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每段</a:t>
            </a:r>
            <a:r>
              <a:rPr kumimoji="0" lang="en-US" altLang="zh-CN" sz="160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64</a:t>
            </a: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个采样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75" name="Text Box 11"/>
          <p:cNvSpPr txBox="1">
            <a:spLocks noChangeArrowheads="1"/>
          </p:cNvSpPr>
          <p:nvPr/>
        </p:nvSpPr>
        <p:spPr bwMode="auto">
          <a:xfrm>
            <a:off x="4237456" y="4778577"/>
            <a:ext cx="1422704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每段</a:t>
            </a:r>
            <a:r>
              <a:rPr kumimoji="0" lang="en-US" altLang="zh-CN" sz="160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128</a:t>
            </a: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个采样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11" name="test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16216" y="5085184"/>
            <a:ext cx="609600" cy="609600"/>
          </a:xfrm>
          <a:prstGeom prst="rect">
            <a:avLst/>
          </a:prstGeom>
        </p:spPr>
      </p:pic>
      <p:pic>
        <p:nvPicPr>
          <p:cNvPr id="12" name="test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44008" y="5085184"/>
            <a:ext cx="609600" cy="609600"/>
          </a:xfrm>
          <a:prstGeom prst="rect">
            <a:avLst/>
          </a:prstGeom>
        </p:spPr>
      </p:pic>
      <p:pic>
        <p:nvPicPr>
          <p:cNvPr id="13" name="test.wav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89551" y="5085184"/>
            <a:ext cx="609600" cy="609600"/>
          </a:xfrm>
          <a:prstGeom prst="rect">
            <a:avLst/>
          </a:prstGeom>
        </p:spPr>
      </p:pic>
      <p:sp>
        <p:nvSpPr>
          <p:cNvPr id="21" name="流程图: 合并 2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32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7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37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371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371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371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371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移带倒</a:t>
            </a:r>
            <a:r>
              <a:rPr lang="zh-CN" altLang="en-US" dirty="0" smtClean="0">
                <a:solidFill>
                  <a:srgbClr val="FF0000"/>
                </a:solidFill>
              </a:rPr>
              <a:t>频</a:t>
            </a:r>
            <a:r>
              <a:rPr lang="zh-CN" altLang="en-US" dirty="0" smtClean="0"/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Band-Shift Inversion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pPr lvl="1"/>
            <a:r>
              <a:rPr lang="zh-CN" altLang="en-US" dirty="0" smtClean="0"/>
              <a:t>当</a:t>
            </a:r>
            <a:r>
              <a:rPr lang="zh-CN" altLang="en-US" dirty="0"/>
              <a:t>加密语音再一次倒频后，所得信号的剩余可懂度</a:t>
            </a:r>
            <a:r>
              <a:rPr lang="zh-CN" altLang="en-US" dirty="0" smtClean="0"/>
              <a:t>高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26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grpSp>
        <p:nvGrpSpPr>
          <p:cNvPr id="46" name="Group 1"/>
          <p:cNvGrpSpPr>
            <a:grpSpLocks noChangeAspect="1"/>
          </p:cNvGrpSpPr>
          <p:nvPr/>
        </p:nvGrpSpPr>
        <p:grpSpPr bwMode="auto">
          <a:xfrm>
            <a:off x="611560" y="1772816"/>
            <a:ext cx="7759124" cy="1872208"/>
            <a:chOff x="2259" y="6971"/>
            <a:chExt cx="8280" cy="2340"/>
          </a:xfrm>
        </p:grpSpPr>
        <p:sp>
          <p:nvSpPr>
            <p:cNvPr id="47" name="Line 38"/>
            <p:cNvSpPr>
              <a:spLocks noChangeShapeType="1"/>
            </p:cNvSpPr>
            <p:nvPr/>
          </p:nvSpPr>
          <p:spPr bwMode="auto">
            <a:xfrm>
              <a:off x="2724" y="8531"/>
              <a:ext cx="205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Line 37"/>
            <p:cNvSpPr>
              <a:spLocks noChangeShapeType="1"/>
            </p:cNvSpPr>
            <p:nvPr/>
          </p:nvSpPr>
          <p:spPr bwMode="auto">
            <a:xfrm flipV="1">
              <a:off x="2724" y="6971"/>
              <a:ext cx="1" cy="15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 Box 36"/>
            <p:cNvSpPr txBox="1">
              <a:spLocks noChangeArrowheads="1"/>
            </p:cNvSpPr>
            <p:nvPr/>
          </p:nvSpPr>
          <p:spPr bwMode="auto">
            <a:xfrm>
              <a:off x="2259" y="7126"/>
              <a:ext cx="465" cy="1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功率密度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50" name="Text Box 35"/>
            <p:cNvSpPr txBox="1">
              <a:spLocks noChangeArrowheads="1"/>
            </p:cNvSpPr>
            <p:nvPr/>
          </p:nvSpPr>
          <p:spPr bwMode="auto">
            <a:xfrm>
              <a:off x="2544" y="8375"/>
              <a:ext cx="18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0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51" name="Text Box 34"/>
            <p:cNvSpPr txBox="1">
              <a:spLocks noChangeArrowheads="1"/>
            </p:cNvSpPr>
            <p:nvPr/>
          </p:nvSpPr>
          <p:spPr bwMode="auto">
            <a:xfrm>
              <a:off x="2724" y="8531"/>
              <a:ext cx="54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300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52" name="Text Box 33"/>
            <p:cNvSpPr txBox="1">
              <a:spLocks noChangeArrowheads="1"/>
            </p:cNvSpPr>
            <p:nvPr/>
          </p:nvSpPr>
          <p:spPr bwMode="auto">
            <a:xfrm>
              <a:off x="4074" y="8531"/>
              <a:ext cx="72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3000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53" name="Line 32"/>
            <p:cNvSpPr>
              <a:spLocks noChangeShapeType="1"/>
            </p:cNvSpPr>
            <p:nvPr/>
          </p:nvSpPr>
          <p:spPr bwMode="auto">
            <a:xfrm flipV="1">
              <a:off x="2888" y="7439"/>
              <a:ext cx="1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Line 31"/>
            <p:cNvSpPr>
              <a:spLocks noChangeShapeType="1"/>
            </p:cNvSpPr>
            <p:nvPr/>
          </p:nvSpPr>
          <p:spPr bwMode="auto">
            <a:xfrm flipV="1">
              <a:off x="4328" y="8219"/>
              <a:ext cx="1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Line 30"/>
            <p:cNvSpPr>
              <a:spLocks noChangeShapeType="1"/>
            </p:cNvSpPr>
            <p:nvPr/>
          </p:nvSpPr>
          <p:spPr bwMode="auto">
            <a:xfrm>
              <a:off x="5424" y="8532"/>
              <a:ext cx="2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Line 29"/>
            <p:cNvSpPr>
              <a:spLocks noChangeShapeType="1"/>
            </p:cNvSpPr>
            <p:nvPr/>
          </p:nvSpPr>
          <p:spPr bwMode="auto">
            <a:xfrm flipV="1">
              <a:off x="5424" y="6972"/>
              <a:ext cx="1" cy="15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4959" y="7127"/>
              <a:ext cx="465" cy="1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功率密度</a:t>
              </a:r>
              <a:endPara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5244" y="8376"/>
              <a:ext cx="18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0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59" name="Text Box 26"/>
            <p:cNvSpPr txBox="1">
              <a:spLocks noChangeArrowheads="1"/>
            </p:cNvSpPr>
            <p:nvPr/>
          </p:nvSpPr>
          <p:spPr bwMode="auto">
            <a:xfrm>
              <a:off x="5784" y="8532"/>
              <a:ext cx="69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1000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60" name="Text Box 25"/>
            <p:cNvSpPr txBox="1">
              <a:spLocks noChangeArrowheads="1"/>
            </p:cNvSpPr>
            <p:nvPr/>
          </p:nvSpPr>
          <p:spPr bwMode="auto">
            <a:xfrm>
              <a:off x="7302" y="8532"/>
              <a:ext cx="72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3700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61" name="Line 24"/>
            <p:cNvSpPr>
              <a:spLocks noChangeShapeType="1"/>
            </p:cNvSpPr>
            <p:nvPr/>
          </p:nvSpPr>
          <p:spPr bwMode="auto">
            <a:xfrm flipH="1" flipV="1">
              <a:off x="7544" y="7439"/>
              <a:ext cx="1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Line 23"/>
            <p:cNvSpPr>
              <a:spLocks noChangeShapeType="1"/>
            </p:cNvSpPr>
            <p:nvPr/>
          </p:nvSpPr>
          <p:spPr bwMode="auto">
            <a:xfrm flipH="1" flipV="1">
              <a:off x="6114" y="8219"/>
              <a:ext cx="1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Line 22"/>
            <p:cNvSpPr>
              <a:spLocks noChangeShapeType="1"/>
            </p:cNvSpPr>
            <p:nvPr/>
          </p:nvSpPr>
          <p:spPr bwMode="auto">
            <a:xfrm>
              <a:off x="8379" y="8531"/>
              <a:ext cx="216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Text Box 21"/>
            <p:cNvSpPr txBox="1">
              <a:spLocks noChangeArrowheads="1"/>
            </p:cNvSpPr>
            <p:nvPr/>
          </p:nvSpPr>
          <p:spPr bwMode="auto">
            <a:xfrm>
              <a:off x="7914" y="7127"/>
              <a:ext cx="465" cy="1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功率密度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65" name="Line 20"/>
            <p:cNvSpPr>
              <a:spLocks noChangeShapeType="1"/>
            </p:cNvSpPr>
            <p:nvPr/>
          </p:nvSpPr>
          <p:spPr bwMode="auto">
            <a:xfrm flipV="1">
              <a:off x="8379" y="6972"/>
              <a:ext cx="1" cy="15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Text Box 19"/>
            <p:cNvSpPr txBox="1">
              <a:spLocks noChangeArrowheads="1"/>
            </p:cNvSpPr>
            <p:nvPr/>
          </p:nvSpPr>
          <p:spPr bwMode="auto">
            <a:xfrm>
              <a:off x="8199" y="8376"/>
              <a:ext cx="18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0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67" name="Text Box 18"/>
            <p:cNvSpPr txBox="1">
              <a:spLocks noChangeArrowheads="1"/>
            </p:cNvSpPr>
            <p:nvPr/>
          </p:nvSpPr>
          <p:spPr bwMode="auto">
            <a:xfrm>
              <a:off x="8379" y="8532"/>
              <a:ext cx="54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300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68" name="Text Box 17"/>
            <p:cNvSpPr txBox="1">
              <a:spLocks noChangeArrowheads="1"/>
            </p:cNvSpPr>
            <p:nvPr/>
          </p:nvSpPr>
          <p:spPr bwMode="auto">
            <a:xfrm>
              <a:off x="9744" y="8532"/>
              <a:ext cx="72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3000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69" name="Text Box 16"/>
            <p:cNvSpPr txBox="1">
              <a:spLocks noChangeArrowheads="1"/>
            </p:cNvSpPr>
            <p:nvPr/>
          </p:nvSpPr>
          <p:spPr bwMode="auto">
            <a:xfrm>
              <a:off x="8919" y="8531"/>
              <a:ext cx="72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1000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70" name="Line 15"/>
            <p:cNvSpPr>
              <a:spLocks noChangeShapeType="1"/>
            </p:cNvSpPr>
            <p:nvPr/>
          </p:nvSpPr>
          <p:spPr bwMode="auto">
            <a:xfrm flipV="1">
              <a:off x="9999" y="7595"/>
              <a:ext cx="1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Line 14"/>
            <p:cNvSpPr>
              <a:spLocks noChangeShapeType="1"/>
            </p:cNvSpPr>
            <p:nvPr/>
          </p:nvSpPr>
          <p:spPr bwMode="auto">
            <a:xfrm flipH="1" flipV="1">
              <a:off x="9099" y="7439"/>
              <a:ext cx="1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Line 13"/>
            <p:cNvSpPr>
              <a:spLocks noChangeShapeType="1"/>
            </p:cNvSpPr>
            <p:nvPr/>
          </p:nvSpPr>
          <p:spPr bwMode="auto">
            <a:xfrm flipH="1" flipV="1">
              <a:off x="8555" y="7605"/>
              <a:ext cx="4" cy="9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Line 12"/>
            <p:cNvSpPr>
              <a:spLocks noChangeShapeType="1"/>
            </p:cNvSpPr>
            <p:nvPr/>
          </p:nvSpPr>
          <p:spPr bwMode="auto">
            <a:xfrm flipV="1">
              <a:off x="7014" y="7595"/>
              <a:ext cx="1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11"/>
            <p:cNvSpPr>
              <a:spLocks/>
            </p:cNvSpPr>
            <p:nvPr/>
          </p:nvSpPr>
          <p:spPr bwMode="auto">
            <a:xfrm>
              <a:off x="2888" y="7439"/>
              <a:ext cx="1440" cy="7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0" y="156"/>
                </a:cxn>
                <a:cxn ang="0">
                  <a:pos x="1080" y="624"/>
                </a:cxn>
                <a:cxn ang="0">
                  <a:pos x="1440" y="780"/>
                </a:cxn>
              </a:cxnLst>
              <a:rect l="0" t="0" r="r" b="b"/>
              <a:pathLst>
                <a:path w="1440" h="780">
                  <a:moveTo>
                    <a:pt x="0" y="0"/>
                  </a:moveTo>
                  <a:cubicBezTo>
                    <a:pt x="180" y="26"/>
                    <a:pt x="360" y="52"/>
                    <a:pt x="540" y="156"/>
                  </a:cubicBezTo>
                  <a:cubicBezTo>
                    <a:pt x="720" y="260"/>
                    <a:pt x="930" y="520"/>
                    <a:pt x="1080" y="624"/>
                  </a:cubicBezTo>
                  <a:cubicBezTo>
                    <a:pt x="1230" y="728"/>
                    <a:pt x="1335" y="754"/>
                    <a:pt x="1440" y="78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10"/>
            <p:cNvSpPr>
              <a:spLocks/>
            </p:cNvSpPr>
            <p:nvPr/>
          </p:nvSpPr>
          <p:spPr bwMode="auto">
            <a:xfrm flipH="1">
              <a:off x="6114" y="7439"/>
              <a:ext cx="1440" cy="7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0" y="156"/>
                </a:cxn>
                <a:cxn ang="0">
                  <a:pos x="1080" y="624"/>
                </a:cxn>
                <a:cxn ang="0">
                  <a:pos x="1440" y="780"/>
                </a:cxn>
              </a:cxnLst>
              <a:rect l="0" t="0" r="r" b="b"/>
              <a:pathLst>
                <a:path w="1440" h="780">
                  <a:moveTo>
                    <a:pt x="0" y="0"/>
                  </a:moveTo>
                  <a:cubicBezTo>
                    <a:pt x="180" y="26"/>
                    <a:pt x="360" y="52"/>
                    <a:pt x="540" y="156"/>
                  </a:cubicBezTo>
                  <a:cubicBezTo>
                    <a:pt x="720" y="260"/>
                    <a:pt x="930" y="520"/>
                    <a:pt x="1080" y="624"/>
                  </a:cubicBezTo>
                  <a:cubicBezTo>
                    <a:pt x="1230" y="728"/>
                    <a:pt x="1335" y="754"/>
                    <a:pt x="1440" y="78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9"/>
            <p:cNvSpPr>
              <a:spLocks/>
            </p:cNvSpPr>
            <p:nvPr/>
          </p:nvSpPr>
          <p:spPr bwMode="auto">
            <a:xfrm>
              <a:off x="8559" y="7430"/>
              <a:ext cx="525" cy="165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285" y="40"/>
                </a:cxn>
                <a:cxn ang="0">
                  <a:pos x="525" y="0"/>
                </a:cxn>
              </a:cxnLst>
              <a:rect l="0" t="0" r="r" b="b"/>
              <a:pathLst>
                <a:path w="525" h="165">
                  <a:moveTo>
                    <a:pt x="0" y="165"/>
                  </a:moveTo>
                  <a:cubicBezTo>
                    <a:pt x="98" y="116"/>
                    <a:pt x="197" y="68"/>
                    <a:pt x="285" y="40"/>
                  </a:cubicBezTo>
                  <a:cubicBezTo>
                    <a:pt x="373" y="12"/>
                    <a:pt x="449" y="6"/>
                    <a:pt x="525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8"/>
            <p:cNvSpPr>
              <a:spLocks/>
            </p:cNvSpPr>
            <p:nvPr/>
          </p:nvSpPr>
          <p:spPr bwMode="auto">
            <a:xfrm>
              <a:off x="9104" y="7590"/>
              <a:ext cx="895" cy="629"/>
            </a:xfrm>
            <a:custGeom>
              <a:avLst/>
              <a:gdLst/>
              <a:ahLst/>
              <a:cxnLst>
                <a:cxn ang="0">
                  <a:pos x="0" y="629"/>
                </a:cxn>
                <a:cxn ang="0">
                  <a:pos x="360" y="473"/>
                </a:cxn>
                <a:cxn ang="0">
                  <a:pos x="595" y="250"/>
                </a:cxn>
                <a:cxn ang="0">
                  <a:pos x="895" y="0"/>
                </a:cxn>
              </a:cxnLst>
              <a:rect l="0" t="0" r="r" b="b"/>
              <a:pathLst>
                <a:path w="895" h="629">
                  <a:moveTo>
                    <a:pt x="0" y="629"/>
                  </a:moveTo>
                  <a:cubicBezTo>
                    <a:pt x="130" y="582"/>
                    <a:pt x="261" y="536"/>
                    <a:pt x="360" y="473"/>
                  </a:cubicBezTo>
                  <a:cubicBezTo>
                    <a:pt x="459" y="410"/>
                    <a:pt x="506" y="329"/>
                    <a:pt x="595" y="250"/>
                  </a:cubicBezTo>
                  <a:cubicBezTo>
                    <a:pt x="684" y="171"/>
                    <a:pt x="789" y="85"/>
                    <a:pt x="895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Text Box 4"/>
            <p:cNvSpPr txBox="1">
              <a:spLocks noChangeArrowheads="1"/>
            </p:cNvSpPr>
            <p:nvPr/>
          </p:nvSpPr>
          <p:spPr bwMode="auto">
            <a:xfrm>
              <a:off x="4059" y="8843"/>
              <a:ext cx="72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频率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79" name="Text Box 3"/>
            <p:cNvSpPr txBox="1">
              <a:spLocks noChangeArrowheads="1"/>
            </p:cNvSpPr>
            <p:nvPr/>
          </p:nvSpPr>
          <p:spPr bwMode="auto">
            <a:xfrm>
              <a:off x="6939" y="8843"/>
              <a:ext cx="72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频率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80" name="Text Box 2"/>
            <p:cNvSpPr txBox="1">
              <a:spLocks noChangeArrowheads="1"/>
            </p:cNvSpPr>
            <p:nvPr/>
          </p:nvSpPr>
          <p:spPr bwMode="auto">
            <a:xfrm>
              <a:off x="9639" y="8843"/>
              <a:ext cx="72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频率</a:t>
              </a:r>
              <a:endPara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44" name="流程图: 合并 43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611560" y="4365104"/>
            <a:ext cx="3036179" cy="1634966"/>
            <a:chOff x="4640308" y="2146664"/>
            <a:chExt cx="3036179" cy="1634966"/>
          </a:xfrm>
        </p:grpSpPr>
        <p:sp>
          <p:nvSpPr>
            <p:cNvPr id="81" name="Line 38"/>
            <p:cNvSpPr>
              <a:spLocks noChangeShapeType="1"/>
            </p:cNvSpPr>
            <p:nvPr/>
          </p:nvSpPr>
          <p:spPr bwMode="auto">
            <a:xfrm>
              <a:off x="5076056" y="3394803"/>
              <a:ext cx="1925725" cy="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Line 37"/>
            <p:cNvSpPr>
              <a:spLocks noChangeShapeType="1"/>
            </p:cNvSpPr>
            <p:nvPr/>
          </p:nvSpPr>
          <p:spPr bwMode="auto">
            <a:xfrm flipV="1">
              <a:off x="5076056" y="2146664"/>
              <a:ext cx="937" cy="12481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Text Box 36"/>
            <p:cNvSpPr txBox="1">
              <a:spLocks noChangeArrowheads="1"/>
            </p:cNvSpPr>
            <p:nvPr/>
          </p:nvSpPr>
          <p:spPr bwMode="auto">
            <a:xfrm>
              <a:off x="4640308" y="2270678"/>
              <a:ext cx="435748" cy="999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功率密度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84" name="Text Box 35"/>
            <p:cNvSpPr txBox="1">
              <a:spLocks noChangeArrowheads="1"/>
            </p:cNvSpPr>
            <p:nvPr/>
          </p:nvSpPr>
          <p:spPr bwMode="auto">
            <a:xfrm>
              <a:off x="4907379" y="3269989"/>
              <a:ext cx="168677" cy="374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0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85" name="Text Box 33"/>
            <p:cNvSpPr txBox="1">
              <a:spLocks noChangeArrowheads="1"/>
            </p:cNvSpPr>
            <p:nvPr/>
          </p:nvSpPr>
          <p:spPr bwMode="auto">
            <a:xfrm>
              <a:off x="5508104" y="3399482"/>
              <a:ext cx="589084" cy="317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fs</a:t>
              </a:r>
              <a:r>
                <a:rPr kumimoji="0" lang="zh-CN" alt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*</a:t>
              </a: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key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86" name="Line 31"/>
            <p:cNvSpPr>
              <a:spLocks noChangeShapeType="1"/>
            </p:cNvSpPr>
            <p:nvPr/>
          </p:nvSpPr>
          <p:spPr bwMode="auto">
            <a:xfrm flipV="1">
              <a:off x="5725065" y="2703282"/>
              <a:ext cx="0" cy="7039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11"/>
            <p:cNvSpPr>
              <a:spLocks/>
            </p:cNvSpPr>
            <p:nvPr/>
          </p:nvSpPr>
          <p:spPr bwMode="auto">
            <a:xfrm>
              <a:off x="5076993" y="2521106"/>
              <a:ext cx="1727255" cy="8744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0" y="156"/>
                </a:cxn>
                <a:cxn ang="0">
                  <a:pos x="1080" y="624"/>
                </a:cxn>
                <a:cxn ang="0">
                  <a:pos x="1440" y="780"/>
                </a:cxn>
              </a:cxnLst>
              <a:rect l="0" t="0" r="r" b="b"/>
              <a:pathLst>
                <a:path w="1440" h="780">
                  <a:moveTo>
                    <a:pt x="0" y="0"/>
                  </a:moveTo>
                  <a:cubicBezTo>
                    <a:pt x="180" y="26"/>
                    <a:pt x="360" y="52"/>
                    <a:pt x="540" y="156"/>
                  </a:cubicBezTo>
                  <a:cubicBezTo>
                    <a:pt x="720" y="260"/>
                    <a:pt x="930" y="520"/>
                    <a:pt x="1080" y="624"/>
                  </a:cubicBezTo>
                  <a:cubicBezTo>
                    <a:pt x="1230" y="728"/>
                    <a:pt x="1335" y="754"/>
                    <a:pt x="1440" y="78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Text Box 4"/>
            <p:cNvSpPr txBox="1">
              <a:spLocks noChangeArrowheads="1"/>
            </p:cNvSpPr>
            <p:nvPr/>
          </p:nvSpPr>
          <p:spPr bwMode="auto">
            <a:xfrm>
              <a:off x="7001781" y="3407188"/>
              <a:ext cx="674706" cy="374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频率</a:t>
              </a:r>
              <a:endPara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6696704" y="3385483"/>
              <a:ext cx="215087" cy="265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fs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pic>
        <p:nvPicPr>
          <p:cNvPr id="90" name="01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71800" y="450912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 Box 11"/>
          <p:cNvSpPr txBox="1">
            <a:spLocks noChangeArrowheads="1"/>
          </p:cNvSpPr>
          <p:nvPr/>
        </p:nvSpPr>
        <p:spPr bwMode="auto">
          <a:xfrm>
            <a:off x="2661320" y="4136954"/>
            <a:ext cx="960851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原始语音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2" name="Text Box 11"/>
          <p:cNvSpPr txBox="1">
            <a:spLocks noChangeArrowheads="1"/>
          </p:cNvSpPr>
          <p:nvPr/>
        </p:nvSpPr>
        <p:spPr bwMode="auto">
          <a:xfrm>
            <a:off x="4297146" y="4156068"/>
            <a:ext cx="1735373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一</a:t>
            </a:r>
            <a:r>
              <a:rPr lang="zh-CN" altLang="en-US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次倒频  </a:t>
            </a: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key=0.3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93" name="test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60032" y="4509120"/>
            <a:ext cx="609600" cy="609600"/>
          </a:xfrm>
          <a:prstGeom prst="rect">
            <a:avLst/>
          </a:prstGeom>
        </p:spPr>
      </p:pic>
      <p:sp>
        <p:nvSpPr>
          <p:cNvPr id="94" name="Text Box 11"/>
          <p:cNvSpPr txBox="1">
            <a:spLocks noChangeArrowheads="1"/>
          </p:cNvSpPr>
          <p:nvPr/>
        </p:nvSpPr>
        <p:spPr bwMode="auto">
          <a:xfrm>
            <a:off x="6516216" y="4149080"/>
            <a:ext cx="1796243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再次倒频  </a:t>
            </a: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key=0.3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5" name="Text Box 11"/>
          <p:cNvSpPr txBox="1">
            <a:spLocks noChangeArrowheads="1"/>
          </p:cNvSpPr>
          <p:nvPr/>
        </p:nvSpPr>
        <p:spPr bwMode="auto">
          <a:xfrm>
            <a:off x="4283968" y="5229200"/>
            <a:ext cx="1796243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再次倒频  </a:t>
            </a: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key=0.5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6" name="Text Box 11"/>
          <p:cNvSpPr txBox="1">
            <a:spLocks noChangeArrowheads="1"/>
          </p:cNvSpPr>
          <p:nvPr/>
        </p:nvSpPr>
        <p:spPr bwMode="auto">
          <a:xfrm>
            <a:off x="6516216" y="5229200"/>
            <a:ext cx="1796243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再次倒频  </a:t>
            </a: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key=0.4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97" name="test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92280" y="4506799"/>
            <a:ext cx="609600" cy="609600"/>
          </a:xfrm>
          <a:prstGeom prst="rect">
            <a:avLst/>
          </a:prstGeom>
        </p:spPr>
      </p:pic>
      <p:pic>
        <p:nvPicPr>
          <p:cNvPr id="98" name="test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98504" y="5586919"/>
            <a:ext cx="609600" cy="609600"/>
          </a:xfrm>
          <a:prstGeom prst="rect">
            <a:avLst/>
          </a:prstGeom>
        </p:spPr>
      </p:pic>
      <p:pic>
        <p:nvPicPr>
          <p:cNvPr id="99" name="test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92280" y="55892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3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700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0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703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3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3703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3703" fill="hold"/>
                                        <p:tgtEl>
                                          <p:spTgt spid="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703" fill="hold"/>
                                        <p:tgtEl>
                                          <p:spTgt spid="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"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8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9"/>
                </p:tgtEl>
              </p:cMediaNode>
            </p:audio>
          </p:childTnLst>
        </p:cTn>
      </p:par>
    </p:tnLst>
    <p:bldLst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频带</a:t>
            </a:r>
            <a:r>
              <a:rPr lang="zh-CN" altLang="en-US" dirty="0" smtClean="0">
                <a:solidFill>
                  <a:srgbClr val="FF0000"/>
                </a:solidFill>
              </a:rPr>
              <a:t>置乱</a:t>
            </a:r>
            <a:r>
              <a:rPr lang="zh-CN" altLang="en-US" dirty="0" smtClean="0"/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Band Shuffling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zh-CN" altLang="en-US" dirty="0"/>
              <a:t>当某些子带留在原位时，往往剩余可懂度很高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27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grpSp>
        <p:nvGrpSpPr>
          <p:cNvPr id="6" name="Group 60"/>
          <p:cNvGrpSpPr>
            <a:grpSpLocks noChangeAspect="1"/>
          </p:cNvGrpSpPr>
          <p:nvPr/>
        </p:nvGrpSpPr>
        <p:grpSpPr bwMode="auto">
          <a:xfrm>
            <a:off x="1397090" y="2321185"/>
            <a:ext cx="6483939" cy="1512168"/>
            <a:chOff x="2801" y="3595"/>
            <a:chExt cx="6150" cy="2028"/>
          </a:xfrm>
        </p:grpSpPr>
        <p:sp>
          <p:nvSpPr>
            <p:cNvPr id="7" name="Line 98"/>
            <p:cNvSpPr>
              <a:spLocks noChangeShapeType="1"/>
            </p:cNvSpPr>
            <p:nvPr/>
          </p:nvSpPr>
          <p:spPr bwMode="auto">
            <a:xfrm>
              <a:off x="3266" y="5155"/>
              <a:ext cx="2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" name="Line 97"/>
            <p:cNvSpPr>
              <a:spLocks noChangeShapeType="1"/>
            </p:cNvSpPr>
            <p:nvPr/>
          </p:nvSpPr>
          <p:spPr bwMode="auto">
            <a:xfrm flipV="1">
              <a:off x="3266" y="3595"/>
              <a:ext cx="1" cy="15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9" name="Text Box 96"/>
            <p:cNvSpPr txBox="1">
              <a:spLocks noChangeArrowheads="1"/>
            </p:cNvSpPr>
            <p:nvPr/>
          </p:nvSpPr>
          <p:spPr bwMode="auto">
            <a:xfrm>
              <a:off x="2801" y="3750"/>
              <a:ext cx="465" cy="1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功率密度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Line 95"/>
            <p:cNvSpPr>
              <a:spLocks noChangeShapeType="1"/>
            </p:cNvSpPr>
            <p:nvPr/>
          </p:nvSpPr>
          <p:spPr bwMode="auto">
            <a:xfrm flipV="1">
              <a:off x="3430" y="4063"/>
              <a:ext cx="1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1" name="Line 94"/>
            <p:cNvSpPr>
              <a:spLocks noChangeShapeType="1"/>
            </p:cNvSpPr>
            <p:nvPr/>
          </p:nvSpPr>
          <p:spPr bwMode="auto">
            <a:xfrm flipV="1">
              <a:off x="5245" y="4843"/>
              <a:ext cx="4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" name="Text Box 93"/>
            <p:cNvSpPr txBox="1">
              <a:spLocks noChangeArrowheads="1"/>
            </p:cNvSpPr>
            <p:nvPr/>
          </p:nvSpPr>
          <p:spPr bwMode="auto">
            <a:xfrm>
              <a:off x="4886" y="5155"/>
              <a:ext cx="72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频率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Line 92"/>
            <p:cNvSpPr>
              <a:spLocks noChangeShapeType="1"/>
            </p:cNvSpPr>
            <p:nvPr/>
          </p:nvSpPr>
          <p:spPr bwMode="auto">
            <a:xfrm>
              <a:off x="3806" y="4063"/>
              <a:ext cx="0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" name="Line 91"/>
            <p:cNvSpPr>
              <a:spLocks noChangeShapeType="1"/>
            </p:cNvSpPr>
            <p:nvPr/>
          </p:nvSpPr>
          <p:spPr bwMode="auto">
            <a:xfrm>
              <a:off x="7496" y="4063"/>
              <a:ext cx="35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5" name="Line 90"/>
            <p:cNvSpPr>
              <a:spLocks noChangeShapeType="1"/>
            </p:cNvSpPr>
            <p:nvPr/>
          </p:nvSpPr>
          <p:spPr bwMode="auto">
            <a:xfrm>
              <a:off x="4166" y="4219"/>
              <a:ext cx="1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6" name="Line 89"/>
            <p:cNvSpPr>
              <a:spLocks noChangeShapeType="1"/>
            </p:cNvSpPr>
            <p:nvPr/>
          </p:nvSpPr>
          <p:spPr bwMode="auto">
            <a:xfrm>
              <a:off x="4526" y="4530"/>
              <a:ext cx="2" cy="6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7" name="Line 88"/>
            <p:cNvSpPr>
              <a:spLocks noChangeShapeType="1"/>
            </p:cNvSpPr>
            <p:nvPr/>
          </p:nvSpPr>
          <p:spPr bwMode="auto">
            <a:xfrm>
              <a:off x="4886" y="4687"/>
              <a:ext cx="2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8" name="Freeform 87"/>
            <p:cNvSpPr>
              <a:spLocks/>
            </p:cNvSpPr>
            <p:nvPr/>
          </p:nvSpPr>
          <p:spPr bwMode="auto">
            <a:xfrm>
              <a:off x="3447" y="4037"/>
              <a:ext cx="1798" cy="806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360" y="26"/>
                </a:cxn>
                <a:cxn ang="0">
                  <a:pos x="720" y="182"/>
                </a:cxn>
                <a:cxn ang="0">
                  <a:pos x="1080" y="494"/>
                </a:cxn>
                <a:cxn ang="0">
                  <a:pos x="1440" y="650"/>
                </a:cxn>
                <a:cxn ang="0">
                  <a:pos x="1800" y="806"/>
                </a:cxn>
              </a:cxnLst>
              <a:rect l="0" t="0" r="r" b="b"/>
              <a:pathLst>
                <a:path w="1800" h="806">
                  <a:moveTo>
                    <a:pt x="0" y="26"/>
                  </a:moveTo>
                  <a:cubicBezTo>
                    <a:pt x="120" y="13"/>
                    <a:pt x="240" y="0"/>
                    <a:pt x="360" y="26"/>
                  </a:cubicBezTo>
                  <a:cubicBezTo>
                    <a:pt x="480" y="52"/>
                    <a:pt x="600" y="104"/>
                    <a:pt x="720" y="182"/>
                  </a:cubicBezTo>
                  <a:cubicBezTo>
                    <a:pt x="840" y="260"/>
                    <a:pt x="960" y="416"/>
                    <a:pt x="1080" y="494"/>
                  </a:cubicBezTo>
                  <a:cubicBezTo>
                    <a:pt x="1200" y="572"/>
                    <a:pt x="1320" y="598"/>
                    <a:pt x="1440" y="650"/>
                  </a:cubicBezTo>
                  <a:cubicBezTo>
                    <a:pt x="1560" y="702"/>
                    <a:pt x="1680" y="754"/>
                    <a:pt x="1800" y="806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9" name="Line 86"/>
            <p:cNvSpPr>
              <a:spLocks noChangeShapeType="1"/>
            </p:cNvSpPr>
            <p:nvPr/>
          </p:nvSpPr>
          <p:spPr bwMode="auto">
            <a:xfrm>
              <a:off x="6611" y="5155"/>
              <a:ext cx="2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0" name="Line 85"/>
            <p:cNvSpPr>
              <a:spLocks noChangeShapeType="1"/>
            </p:cNvSpPr>
            <p:nvPr/>
          </p:nvSpPr>
          <p:spPr bwMode="auto">
            <a:xfrm flipV="1">
              <a:off x="6611" y="3595"/>
              <a:ext cx="1" cy="15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1" name="Text Box 84"/>
            <p:cNvSpPr txBox="1">
              <a:spLocks noChangeArrowheads="1"/>
            </p:cNvSpPr>
            <p:nvPr/>
          </p:nvSpPr>
          <p:spPr bwMode="auto">
            <a:xfrm>
              <a:off x="6146" y="3750"/>
              <a:ext cx="465" cy="1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功率密度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Line 83"/>
            <p:cNvSpPr>
              <a:spLocks noChangeShapeType="1"/>
            </p:cNvSpPr>
            <p:nvPr/>
          </p:nvSpPr>
          <p:spPr bwMode="auto">
            <a:xfrm flipV="1">
              <a:off x="7856" y="4063"/>
              <a:ext cx="1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3" name="Text Box 82"/>
            <p:cNvSpPr txBox="1">
              <a:spLocks noChangeArrowheads="1"/>
            </p:cNvSpPr>
            <p:nvPr/>
          </p:nvSpPr>
          <p:spPr bwMode="auto">
            <a:xfrm>
              <a:off x="8231" y="5155"/>
              <a:ext cx="72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频率</a:t>
              </a:r>
              <a:endParaRPr kumimoji="0" 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Line 81"/>
            <p:cNvSpPr>
              <a:spLocks noChangeShapeType="1"/>
            </p:cNvSpPr>
            <p:nvPr/>
          </p:nvSpPr>
          <p:spPr bwMode="auto">
            <a:xfrm>
              <a:off x="6776" y="4063"/>
              <a:ext cx="1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5" name="Line 80"/>
            <p:cNvSpPr>
              <a:spLocks noChangeShapeType="1"/>
            </p:cNvSpPr>
            <p:nvPr/>
          </p:nvSpPr>
          <p:spPr bwMode="auto">
            <a:xfrm>
              <a:off x="7136" y="4219"/>
              <a:ext cx="1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6" name="Line 79"/>
            <p:cNvSpPr>
              <a:spLocks noChangeShapeType="1"/>
            </p:cNvSpPr>
            <p:nvPr/>
          </p:nvSpPr>
          <p:spPr bwMode="auto">
            <a:xfrm>
              <a:off x="8576" y="4531"/>
              <a:ext cx="2" cy="6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7" name="Text Box 78"/>
            <p:cNvSpPr txBox="1">
              <a:spLocks noChangeArrowheads="1"/>
            </p:cNvSpPr>
            <p:nvPr/>
          </p:nvSpPr>
          <p:spPr bwMode="auto">
            <a:xfrm>
              <a:off x="3536" y="4375"/>
              <a:ext cx="36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1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Text Box 77"/>
            <p:cNvSpPr txBox="1">
              <a:spLocks noChangeArrowheads="1"/>
            </p:cNvSpPr>
            <p:nvPr/>
          </p:nvSpPr>
          <p:spPr bwMode="auto">
            <a:xfrm>
              <a:off x="3926" y="4375"/>
              <a:ext cx="36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2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 Box 76"/>
            <p:cNvSpPr txBox="1">
              <a:spLocks noChangeArrowheads="1"/>
            </p:cNvSpPr>
            <p:nvPr/>
          </p:nvSpPr>
          <p:spPr bwMode="auto">
            <a:xfrm>
              <a:off x="4286" y="4531"/>
              <a:ext cx="36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3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 Box 75"/>
            <p:cNvSpPr txBox="1">
              <a:spLocks noChangeArrowheads="1"/>
            </p:cNvSpPr>
            <p:nvPr/>
          </p:nvSpPr>
          <p:spPr bwMode="auto">
            <a:xfrm>
              <a:off x="4631" y="4687"/>
              <a:ext cx="36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4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Text Box 74"/>
            <p:cNvSpPr txBox="1">
              <a:spLocks noChangeArrowheads="1"/>
            </p:cNvSpPr>
            <p:nvPr/>
          </p:nvSpPr>
          <p:spPr bwMode="auto">
            <a:xfrm>
              <a:off x="4991" y="4747"/>
              <a:ext cx="36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5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Line 73"/>
            <p:cNvSpPr>
              <a:spLocks noChangeShapeType="1"/>
            </p:cNvSpPr>
            <p:nvPr/>
          </p:nvSpPr>
          <p:spPr bwMode="auto">
            <a:xfrm>
              <a:off x="6776" y="4063"/>
              <a:ext cx="36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3" name="Line 72"/>
            <p:cNvSpPr>
              <a:spLocks noChangeShapeType="1"/>
            </p:cNvSpPr>
            <p:nvPr/>
          </p:nvSpPr>
          <p:spPr bwMode="auto">
            <a:xfrm flipH="1">
              <a:off x="7136" y="4531"/>
              <a:ext cx="36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4" name="Line 71"/>
            <p:cNvSpPr>
              <a:spLocks noChangeShapeType="1"/>
            </p:cNvSpPr>
            <p:nvPr/>
          </p:nvSpPr>
          <p:spPr bwMode="auto">
            <a:xfrm flipV="1">
              <a:off x="7496" y="4063"/>
              <a:ext cx="1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5" name="Text Box 70"/>
            <p:cNvSpPr txBox="1">
              <a:spLocks noChangeArrowheads="1"/>
            </p:cNvSpPr>
            <p:nvPr/>
          </p:nvSpPr>
          <p:spPr bwMode="auto">
            <a:xfrm>
              <a:off x="6881" y="4375"/>
              <a:ext cx="36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2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Text Box 69"/>
            <p:cNvSpPr txBox="1">
              <a:spLocks noChangeArrowheads="1"/>
            </p:cNvSpPr>
            <p:nvPr/>
          </p:nvSpPr>
          <p:spPr bwMode="auto">
            <a:xfrm>
              <a:off x="7226" y="4687"/>
              <a:ext cx="36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4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Text Box 68"/>
            <p:cNvSpPr txBox="1">
              <a:spLocks noChangeArrowheads="1"/>
            </p:cNvSpPr>
            <p:nvPr/>
          </p:nvSpPr>
          <p:spPr bwMode="auto">
            <a:xfrm>
              <a:off x="7601" y="4375"/>
              <a:ext cx="36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1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Line 67"/>
            <p:cNvSpPr>
              <a:spLocks noChangeShapeType="1"/>
            </p:cNvSpPr>
            <p:nvPr/>
          </p:nvSpPr>
          <p:spPr bwMode="auto">
            <a:xfrm flipH="1">
              <a:off x="7856" y="4687"/>
              <a:ext cx="36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9" name="Text Box 66"/>
            <p:cNvSpPr txBox="1">
              <a:spLocks noChangeArrowheads="1"/>
            </p:cNvSpPr>
            <p:nvPr/>
          </p:nvSpPr>
          <p:spPr bwMode="auto">
            <a:xfrm>
              <a:off x="7961" y="4747"/>
              <a:ext cx="36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5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Line 65"/>
            <p:cNvSpPr>
              <a:spLocks noChangeShapeType="1"/>
            </p:cNvSpPr>
            <p:nvPr/>
          </p:nvSpPr>
          <p:spPr bwMode="auto">
            <a:xfrm>
              <a:off x="8216" y="4219"/>
              <a:ext cx="1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1" name="Line 64"/>
            <p:cNvSpPr>
              <a:spLocks noChangeShapeType="1"/>
            </p:cNvSpPr>
            <p:nvPr/>
          </p:nvSpPr>
          <p:spPr bwMode="auto">
            <a:xfrm>
              <a:off x="8216" y="4219"/>
              <a:ext cx="360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2" name="Text Box 63"/>
            <p:cNvSpPr txBox="1">
              <a:spLocks noChangeArrowheads="1"/>
            </p:cNvSpPr>
            <p:nvPr/>
          </p:nvSpPr>
          <p:spPr bwMode="auto">
            <a:xfrm>
              <a:off x="8336" y="4531"/>
              <a:ext cx="360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3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6" name="流程图: 合并 45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06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为突出效果，这里只置乱，不倒频</a:t>
            </a:r>
            <a:endParaRPr lang="en-US" altLang="zh-CN" dirty="0"/>
          </a:p>
          <a:p>
            <a:pPr lvl="1"/>
            <a:r>
              <a:rPr lang="zh-CN" altLang="en-US" dirty="0" smtClean="0"/>
              <a:t>好的置乱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不好</a:t>
            </a:r>
            <a:r>
              <a:rPr lang="zh-CN" altLang="en-US" dirty="0"/>
              <a:t>的</a:t>
            </a:r>
            <a:r>
              <a:rPr lang="zh-CN" altLang="en-US" dirty="0" smtClean="0"/>
              <a:t>置乱：</a:t>
            </a:r>
            <a:r>
              <a:rPr lang="zh-CN" altLang="zh-CN" dirty="0" smtClean="0"/>
              <a:t>有</a:t>
            </a:r>
            <a:r>
              <a:rPr lang="zh-CN" altLang="zh-CN" dirty="0"/>
              <a:t>频带未</a:t>
            </a:r>
            <a:r>
              <a:rPr lang="zh-CN" altLang="zh-CN" dirty="0" smtClean="0"/>
              <a:t>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将由</a:t>
            </a:r>
            <a:r>
              <a:rPr lang="en-US" altLang="zh-CN" dirty="0" smtClean="0"/>
              <a:t>k1</a:t>
            </a:r>
            <a:r>
              <a:rPr lang="zh-CN" altLang="en-US" dirty="0" smtClean="0"/>
              <a:t>得到的密文再次置乱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28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pic>
        <p:nvPicPr>
          <p:cNvPr id="47" name="01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38264" y="234888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 Box 11"/>
          <p:cNvSpPr txBox="1">
            <a:spLocks noChangeArrowheads="1"/>
          </p:cNvSpPr>
          <p:nvPr/>
        </p:nvSpPr>
        <p:spPr bwMode="auto">
          <a:xfrm>
            <a:off x="2555776" y="2039381"/>
            <a:ext cx="960851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原始语音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49" name="Text Box 11"/>
          <p:cNvSpPr txBox="1">
            <a:spLocks noChangeArrowheads="1"/>
          </p:cNvSpPr>
          <p:nvPr/>
        </p:nvSpPr>
        <p:spPr bwMode="auto">
          <a:xfrm>
            <a:off x="4716016" y="1988840"/>
            <a:ext cx="1910431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key1=[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3 7 1 5 4 </a:t>
            </a: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 6]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55" name="Text Box 11"/>
          <p:cNvSpPr txBox="1">
            <a:spLocks noChangeArrowheads="1"/>
          </p:cNvSpPr>
          <p:nvPr/>
        </p:nvSpPr>
        <p:spPr bwMode="auto">
          <a:xfrm>
            <a:off x="2123728" y="3357389"/>
            <a:ext cx="1839688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key=[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3 7 1 </a:t>
            </a: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4 5 6 2]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56" name="test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64088" y="2276872"/>
            <a:ext cx="609600" cy="609600"/>
          </a:xfrm>
          <a:prstGeom prst="rect">
            <a:avLst/>
          </a:prstGeom>
        </p:spPr>
      </p:pic>
      <p:pic>
        <p:nvPicPr>
          <p:cNvPr id="57" name="test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32312" y="3618243"/>
            <a:ext cx="609600" cy="609600"/>
          </a:xfrm>
          <a:prstGeom prst="rect">
            <a:avLst/>
          </a:prstGeom>
        </p:spPr>
      </p:pic>
      <p:sp>
        <p:nvSpPr>
          <p:cNvPr id="58" name="Text Box 11"/>
          <p:cNvSpPr txBox="1">
            <a:spLocks noChangeArrowheads="1"/>
          </p:cNvSpPr>
          <p:nvPr/>
        </p:nvSpPr>
        <p:spPr bwMode="auto">
          <a:xfrm>
            <a:off x="4781710" y="3356992"/>
            <a:ext cx="1839688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key=[1 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7 </a:t>
            </a: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 5 4 2 6]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59" name="test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02560" y="3618243"/>
            <a:ext cx="609600" cy="609600"/>
          </a:xfrm>
          <a:prstGeom prst="rect">
            <a:avLst/>
          </a:prstGeom>
        </p:spPr>
      </p:pic>
      <p:sp>
        <p:nvSpPr>
          <p:cNvPr id="60" name="Text Box 11"/>
          <p:cNvSpPr txBox="1">
            <a:spLocks noChangeArrowheads="1"/>
          </p:cNvSpPr>
          <p:nvPr/>
        </p:nvSpPr>
        <p:spPr bwMode="auto">
          <a:xfrm>
            <a:off x="2082921" y="4655458"/>
            <a:ext cx="1886121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key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=[3 7 1 </a:t>
            </a: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5 4 2 6]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61" name="Text Box 11"/>
          <p:cNvSpPr txBox="1">
            <a:spLocks noChangeArrowheads="1"/>
          </p:cNvSpPr>
          <p:nvPr/>
        </p:nvSpPr>
        <p:spPr bwMode="auto">
          <a:xfrm>
            <a:off x="4788024" y="4655457"/>
            <a:ext cx="1886121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key=[2 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6 4 5 7 1 3]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62" name="test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32312" y="4909952"/>
            <a:ext cx="609600" cy="609600"/>
          </a:xfrm>
          <a:prstGeom prst="rect">
            <a:avLst/>
          </a:prstGeom>
        </p:spPr>
      </p:pic>
      <p:pic>
        <p:nvPicPr>
          <p:cNvPr id="63" name="test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02560" y="4909953"/>
            <a:ext cx="609600" cy="609600"/>
          </a:xfrm>
          <a:prstGeom prst="rect">
            <a:avLst/>
          </a:prstGeom>
        </p:spPr>
      </p:pic>
      <p:sp>
        <p:nvSpPr>
          <p:cNvPr id="64" name="Text Box 11"/>
          <p:cNvSpPr txBox="1">
            <a:spLocks noChangeArrowheads="1"/>
          </p:cNvSpPr>
          <p:nvPr/>
        </p:nvSpPr>
        <p:spPr bwMode="auto">
          <a:xfrm>
            <a:off x="1801915" y="5519553"/>
            <a:ext cx="2435747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等价于</a:t>
            </a: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key=[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</a:t>
            </a: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6 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3 4 5 </a:t>
            </a: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7 2]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65" name="Text Box 11"/>
          <p:cNvSpPr txBox="1">
            <a:spLocks noChangeArrowheads="1"/>
          </p:cNvSpPr>
          <p:nvPr/>
        </p:nvSpPr>
        <p:spPr bwMode="auto">
          <a:xfrm>
            <a:off x="4499992" y="5519551"/>
            <a:ext cx="2435747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等价于</a:t>
            </a: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key=[7 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5 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4</a:t>
            </a: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6 3 7]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3" name="流程图: 合并 2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53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700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703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3703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3703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3703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3703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  <p:bldLst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剩余可懂度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intelligibility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49" name="Text Box 11"/>
          <p:cNvSpPr txBox="1">
            <a:spLocks noChangeArrowheads="1"/>
          </p:cNvSpPr>
          <p:nvPr/>
        </p:nvSpPr>
        <p:spPr bwMode="auto">
          <a:xfrm>
            <a:off x="1115616" y="2060848"/>
            <a:ext cx="1951397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key1=[7 1 2 3 4 5 6]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55" name="Text Box 11"/>
          <p:cNvSpPr txBox="1">
            <a:spLocks noChangeArrowheads="1"/>
          </p:cNvSpPr>
          <p:nvPr/>
        </p:nvSpPr>
        <p:spPr bwMode="auto">
          <a:xfrm>
            <a:off x="3337605" y="2060848"/>
            <a:ext cx="1951397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key=[6 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7 1 </a:t>
            </a: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 3 4 5]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58" name="Text Box 11"/>
          <p:cNvSpPr txBox="1">
            <a:spLocks noChangeArrowheads="1"/>
          </p:cNvSpPr>
          <p:nvPr/>
        </p:nvSpPr>
        <p:spPr bwMode="auto">
          <a:xfrm>
            <a:off x="5479768" y="2060848"/>
            <a:ext cx="1951397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key=[5 6 7 1 2 3 4]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60" name="Text Box 11"/>
          <p:cNvSpPr txBox="1">
            <a:spLocks noChangeArrowheads="1"/>
          </p:cNvSpPr>
          <p:nvPr/>
        </p:nvSpPr>
        <p:spPr bwMode="auto">
          <a:xfrm>
            <a:off x="1115616" y="3274031"/>
            <a:ext cx="1951397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key=[4 5 6 7 1 2 3]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61" name="Text Box 11"/>
          <p:cNvSpPr txBox="1">
            <a:spLocks noChangeArrowheads="1"/>
          </p:cNvSpPr>
          <p:nvPr/>
        </p:nvSpPr>
        <p:spPr bwMode="auto">
          <a:xfrm>
            <a:off x="3337605" y="3274031"/>
            <a:ext cx="1951397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key=[3 4 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5 </a:t>
            </a: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6 7 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 </a:t>
            </a: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2]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5479768" y="3274031"/>
            <a:ext cx="1951397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key=[2 3 4 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5 </a:t>
            </a: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6 7 1]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6" name="test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771666" y="2448059"/>
            <a:ext cx="609600" cy="609600"/>
          </a:xfrm>
          <a:prstGeom prst="rect">
            <a:avLst/>
          </a:prstGeom>
        </p:spPr>
      </p:pic>
      <p:pic>
        <p:nvPicPr>
          <p:cNvPr id="7" name="test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995936" y="2448059"/>
            <a:ext cx="609600" cy="609600"/>
          </a:xfrm>
          <a:prstGeom prst="rect">
            <a:avLst/>
          </a:prstGeom>
        </p:spPr>
      </p:pic>
      <p:pic>
        <p:nvPicPr>
          <p:cNvPr id="8" name="test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148133" y="2448059"/>
            <a:ext cx="609600" cy="609600"/>
          </a:xfrm>
          <a:prstGeom prst="rect">
            <a:avLst/>
          </a:prstGeom>
        </p:spPr>
      </p:pic>
      <p:pic>
        <p:nvPicPr>
          <p:cNvPr id="9" name="test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771666" y="3642703"/>
            <a:ext cx="609600" cy="609600"/>
          </a:xfrm>
          <a:prstGeom prst="rect">
            <a:avLst/>
          </a:prstGeom>
        </p:spPr>
      </p:pic>
      <p:pic>
        <p:nvPicPr>
          <p:cNvPr id="10" name="test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993655" y="3642703"/>
            <a:ext cx="609600" cy="609600"/>
          </a:xfrm>
          <a:prstGeom prst="rect">
            <a:avLst/>
          </a:prstGeom>
        </p:spPr>
      </p:pic>
      <p:pic>
        <p:nvPicPr>
          <p:cNvPr id="11" name="test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207825" y="3642703"/>
            <a:ext cx="609600" cy="609600"/>
          </a:xfrm>
          <a:prstGeom prst="rect">
            <a:avLst/>
          </a:prstGeom>
        </p:spPr>
      </p:pic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1115616" y="4479627"/>
            <a:ext cx="1951397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key1=[5 6 7 -1 2 3 4]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3337605" y="4479627"/>
            <a:ext cx="1951397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key=[6 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7 </a:t>
            </a: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-1 2 3 4 5]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35" name="Text Box 11"/>
          <p:cNvSpPr txBox="1">
            <a:spLocks noChangeArrowheads="1"/>
          </p:cNvSpPr>
          <p:nvPr/>
        </p:nvSpPr>
        <p:spPr bwMode="auto">
          <a:xfrm>
            <a:off x="5479768" y="4479627"/>
            <a:ext cx="1951397" cy="35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key=[7 -1 2 3 4 5 6]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12" name="test.wav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198317" y="4837346"/>
            <a:ext cx="609600" cy="609600"/>
          </a:xfrm>
          <a:prstGeom prst="rect">
            <a:avLst/>
          </a:prstGeom>
        </p:spPr>
      </p:pic>
      <p:pic>
        <p:nvPicPr>
          <p:cNvPr id="13" name="test.wav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993655" y="4837346"/>
            <a:ext cx="609600" cy="609600"/>
          </a:xfrm>
          <a:prstGeom prst="rect">
            <a:avLst/>
          </a:prstGeom>
        </p:spPr>
      </p:pic>
      <p:pic>
        <p:nvPicPr>
          <p:cNvPr id="14" name="test.wav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763688" y="4837346"/>
            <a:ext cx="609600" cy="609600"/>
          </a:xfrm>
          <a:prstGeom prst="rect">
            <a:avLst/>
          </a:prstGeom>
        </p:spPr>
      </p:pic>
      <p:pic>
        <p:nvPicPr>
          <p:cNvPr id="15" name="015.wav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380312" y="5733256"/>
            <a:ext cx="609600" cy="609600"/>
          </a:xfrm>
          <a:prstGeom prst="rect">
            <a:avLst/>
          </a:prstGeom>
        </p:spPr>
      </p:pic>
      <p:sp>
        <p:nvSpPr>
          <p:cNvPr id="28" name="流程图: 合并 27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00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7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7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37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37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370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370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391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39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391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390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第一节 </a:t>
            </a:r>
            <a:r>
              <a:rPr lang="zh-CN" altLang="en-US" dirty="0" smtClean="0"/>
              <a:t>媒体内容加密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3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618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第二节 视觉密码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30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826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视觉密码（</a:t>
            </a:r>
            <a:r>
              <a:rPr lang="en-US" altLang="zh-CN" dirty="0" smtClean="0"/>
              <a:t>Visual Cryptography)</a:t>
            </a:r>
            <a:r>
              <a:rPr lang="zh-CN" altLang="en-US" dirty="0" smtClean="0"/>
              <a:t>是一种秘密分享技术，它将秘密图像分解为多份分享片，通过将所有（或部分）分享片重叠，在裸眼视觉上再现秘密图像。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068960"/>
            <a:ext cx="7567321" cy="2232248"/>
          </a:xfrm>
          <a:prstGeom prst="rect">
            <a:avLst/>
          </a:prstGeom>
        </p:spPr>
      </p:pic>
      <p:sp>
        <p:nvSpPr>
          <p:cNvPr id="9" name="流程图: 合并 8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00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Halftone</a:t>
            </a:r>
            <a:r>
              <a:rPr lang="zh-CN" altLang="en-US" dirty="0" smtClean="0"/>
              <a:t>图像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用黑白像素的密度来表示灰度</a:t>
            </a:r>
            <a:r>
              <a:rPr lang="zh-CN" altLang="en-US" dirty="0" smtClean="0"/>
              <a:t>像素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en-US" altLang="zh-CN" dirty="0" smtClean="0"/>
              <a:t>N</a:t>
            </a:r>
            <a:r>
              <a:rPr lang="zh-CN" altLang="en-US" dirty="0" smtClean="0"/>
              <a:t>*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个黑白像素表示一个灰度像素</a:t>
            </a:r>
            <a:endParaRPr lang="en-US" altLang="zh-CN" dirty="0" smtClean="0"/>
          </a:p>
          <a:p>
            <a:r>
              <a:rPr lang="zh-CN" altLang="en-US" dirty="0" smtClean="0"/>
              <a:t>例如</a:t>
            </a:r>
            <a:r>
              <a:rPr lang="zh-CN" altLang="en-US" dirty="0"/>
              <a:t>，</a:t>
            </a:r>
            <a:r>
              <a:rPr lang="en-US" altLang="zh-CN" dirty="0" smtClean="0"/>
              <a:t>N=2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32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流程图: 合并 5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403648" y="4293096"/>
            <a:ext cx="288032" cy="288032"/>
            <a:chOff x="1043608" y="2060848"/>
            <a:chExt cx="288032" cy="288032"/>
          </a:xfrm>
        </p:grpSpPr>
        <p:sp>
          <p:nvSpPr>
            <p:cNvPr id="7" name="矩形 6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827584" y="4365104"/>
            <a:ext cx="144016" cy="144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403648" y="5589240"/>
            <a:ext cx="288032" cy="288032"/>
            <a:chOff x="1043608" y="2060848"/>
            <a:chExt cx="288032" cy="288032"/>
          </a:xfrm>
          <a:solidFill>
            <a:schemeClr val="tx1"/>
          </a:solidFill>
        </p:grpSpPr>
        <p:sp>
          <p:nvSpPr>
            <p:cNvPr id="18" name="矩形 1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827584" y="5661248"/>
            <a:ext cx="144016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403648" y="4941168"/>
            <a:ext cx="288032" cy="288032"/>
            <a:chOff x="1043608" y="2060848"/>
            <a:chExt cx="288032" cy="288032"/>
          </a:xfrm>
        </p:grpSpPr>
        <p:sp>
          <p:nvSpPr>
            <p:cNvPr id="24" name="矩形 23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827584" y="5013176"/>
            <a:ext cx="144016" cy="144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1907704" y="4941168"/>
            <a:ext cx="288032" cy="288032"/>
            <a:chOff x="1043608" y="2060848"/>
            <a:chExt cx="288032" cy="288032"/>
          </a:xfrm>
        </p:grpSpPr>
        <p:sp>
          <p:nvSpPr>
            <p:cNvPr id="30" name="矩形 2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339752" y="4941168"/>
            <a:ext cx="288032" cy="288032"/>
            <a:chOff x="1043608" y="2060848"/>
            <a:chExt cx="288032" cy="288032"/>
          </a:xfrm>
        </p:grpSpPr>
        <p:sp>
          <p:nvSpPr>
            <p:cNvPr id="35" name="矩形 3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804125" y="4941168"/>
            <a:ext cx="288032" cy="288032"/>
            <a:chOff x="1043608" y="2060848"/>
            <a:chExt cx="288032" cy="288032"/>
          </a:xfrm>
        </p:grpSpPr>
        <p:sp>
          <p:nvSpPr>
            <p:cNvPr id="40" name="矩形 3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3131840" y="472514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573016"/>
            <a:ext cx="1152000" cy="115200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869160"/>
            <a:ext cx="1152000" cy="115200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869160"/>
            <a:ext cx="1152000" cy="11520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869160"/>
            <a:ext cx="1152000" cy="1152000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4376571" y="6021288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N=2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796136" y="6021288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N=3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092280" y="6021288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N=4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0" b="20682"/>
          <a:stretch>
            <a:fillRect/>
          </a:stretch>
        </p:blipFill>
        <p:spPr bwMode="auto">
          <a:xfrm>
            <a:off x="1259632" y="1700808"/>
            <a:ext cx="3186112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244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9" grpId="0"/>
      <p:bldP spid="50" grpId="0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(2-2)VC</a:t>
            </a:r>
            <a:r>
              <a:rPr lang="zh-CN" altLang="en-US" dirty="0" smtClean="0"/>
              <a:t>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4008" y="1124744"/>
            <a:ext cx="4042792" cy="5199856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zh-CN" altLang="en-US" dirty="0" smtClean="0"/>
              <a:t>随机生成</a:t>
            </a:r>
            <a:r>
              <a:rPr lang="en-US" altLang="zh-CN" dirty="0" smtClean="0"/>
              <a:t>share 1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 smtClean="0"/>
              <a:t>根据目标图像生成</a:t>
            </a:r>
            <a:r>
              <a:rPr lang="en-US" altLang="zh-CN" dirty="0" smtClean="0"/>
              <a:t>share 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33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流程图: 合并 5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4130569" cy="43204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08920"/>
            <a:ext cx="3009524" cy="298412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08920"/>
            <a:ext cx="3009524" cy="29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2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Meanful</a:t>
            </a:r>
            <a:r>
              <a:rPr lang="en-US" altLang="zh-CN" dirty="0" smtClean="0"/>
              <a:t>(2-2)VC</a:t>
            </a:r>
            <a:r>
              <a:rPr lang="zh-CN" altLang="en-US" dirty="0" smtClean="0"/>
              <a:t>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34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流程图: 合并 5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197590"/>
              </p:ext>
            </p:extLst>
          </p:nvPr>
        </p:nvGraphicFramePr>
        <p:xfrm>
          <a:off x="395544" y="836712"/>
          <a:ext cx="7848864" cy="5544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4072"/>
                <a:gridCol w="654072"/>
                <a:gridCol w="654072"/>
                <a:gridCol w="654072"/>
                <a:gridCol w="654072"/>
                <a:gridCol w="654072"/>
                <a:gridCol w="654072"/>
                <a:gridCol w="654072"/>
                <a:gridCol w="654072"/>
                <a:gridCol w="654072"/>
                <a:gridCol w="654072"/>
                <a:gridCol w="654072"/>
              </a:tblGrid>
              <a:tr h="504056"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目标图像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目标图像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3123169" y="1052736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948268" y="1052736"/>
            <a:ext cx="144016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79897" y="1988840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79897" y="2492896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18" name="矩形 1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79897" y="2996952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23" name="矩形 2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79897" y="3501008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28" name="矩形 2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79897" y="4509120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33" name="矩形 3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79897" y="5013176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38" name="矩形 3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79897" y="5517232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43" name="矩形 4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79897" y="6021288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48" name="矩形 4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542333" y="1988840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53" name="矩形 5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542333" y="2492896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58" name="矩形 5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542333" y="2996952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63" name="矩形 6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542333" y="3501008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68" name="矩形 6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542333" y="4509120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73" name="矩形 7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542333" y="5013176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78" name="矩形 7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542333" y="5517232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83" name="矩形 8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2542333" y="6021288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88" name="矩形 8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232742" y="1988840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93" name="矩形 9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232742" y="2492896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98" name="矩形 9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1232742" y="2996952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103" name="矩形 10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1232742" y="3501008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108" name="矩形 10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矩形 11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232742" y="4509120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113" name="矩形 11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11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1232742" y="5013176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118" name="矩形 11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1232742" y="5517232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123" name="矩形 12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矩形 12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1232742" y="6021288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128" name="矩形 12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3190405" y="1988840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133" name="矩形 13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3190405" y="2492896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138" name="矩形 13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3190405" y="2996952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143" name="矩形 14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3190405" y="3501008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148" name="矩形 14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3190405" y="4509120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153" name="矩形 15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3190405" y="5013176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158" name="矩形 15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矩形 15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3190405" y="5517232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163" name="矩形 16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16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矩形 16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矩形 16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7" name="组合 166"/>
          <p:cNvGrpSpPr/>
          <p:nvPr/>
        </p:nvGrpSpPr>
        <p:grpSpPr>
          <a:xfrm>
            <a:off x="3190405" y="6021288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168" name="矩形 16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1894261" y="1988840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173" name="矩形 17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17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1894261" y="2492896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178" name="矩形 17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17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17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1894261" y="2996952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183" name="矩形 18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18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18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18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1894261" y="3501008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188" name="矩形 18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18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1894261" y="4509120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193" name="矩形 19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19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1894261" y="5013176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198" name="矩形 19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19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矩形 19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矩形 20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2" name="组合 201"/>
          <p:cNvGrpSpPr/>
          <p:nvPr/>
        </p:nvGrpSpPr>
        <p:grpSpPr>
          <a:xfrm>
            <a:off x="1894261" y="5517232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203" name="矩形 20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矩形 20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矩形 20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矩形 20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7" name="组合 206"/>
          <p:cNvGrpSpPr/>
          <p:nvPr/>
        </p:nvGrpSpPr>
        <p:grpSpPr>
          <a:xfrm>
            <a:off x="1894261" y="6021288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208" name="矩形 20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 20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矩形 20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矩形 21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3851924" y="1988840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213" name="矩形 21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矩形 21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矩形 21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 21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7" name="组合 216"/>
          <p:cNvGrpSpPr/>
          <p:nvPr/>
        </p:nvGrpSpPr>
        <p:grpSpPr>
          <a:xfrm>
            <a:off x="3851924" y="2492896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218" name="矩形 21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矩形 21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2" name="组合 221"/>
          <p:cNvGrpSpPr/>
          <p:nvPr/>
        </p:nvGrpSpPr>
        <p:grpSpPr>
          <a:xfrm>
            <a:off x="3851924" y="2996952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223" name="矩形 22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矩形 22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矩形 22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矩形 22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7" name="组合 226"/>
          <p:cNvGrpSpPr/>
          <p:nvPr/>
        </p:nvGrpSpPr>
        <p:grpSpPr>
          <a:xfrm>
            <a:off x="3851924" y="3501008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228" name="矩形 22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 22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矩形 22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矩形 23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3851924" y="4509120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233" name="矩形 23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矩形 23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矩形 23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矩形 23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>
            <a:off x="3851924" y="5013176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238" name="矩形 23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矩形 23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矩形 23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矩形 24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2" name="组合 241"/>
          <p:cNvGrpSpPr/>
          <p:nvPr/>
        </p:nvGrpSpPr>
        <p:grpSpPr>
          <a:xfrm>
            <a:off x="3851924" y="5517232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243" name="矩形 242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矩形 243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矩形 244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矩形 245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7" name="组合 246"/>
          <p:cNvGrpSpPr/>
          <p:nvPr/>
        </p:nvGrpSpPr>
        <p:grpSpPr>
          <a:xfrm>
            <a:off x="3851924" y="6021288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248" name="矩形 247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矩形 248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矩形 249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3" name="矩形 252"/>
          <p:cNvSpPr/>
          <p:nvPr/>
        </p:nvSpPr>
        <p:spPr>
          <a:xfrm>
            <a:off x="827588" y="1556792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矩形 253"/>
          <p:cNvSpPr/>
          <p:nvPr/>
        </p:nvSpPr>
        <p:spPr>
          <a:xfrm>
            <a:off x="1475660" y="1556792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 254"/>
          <p:cNvSpPr/>
          <p:nvPr/>
        </p:nvSpPr>
        <p:spPr>
          <a:xfrm>
            <a:off x="2771804" y="1556792"/>
            <a:ext cx="144016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矩形 255"/>
          <p:cNvSpPr/>
          <p:nvPr/>
        </p:nvSpPr>
        <p:spPr>
          <a:xfrm>
            <a:off x="3446770" y="1556792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矩形 256"/>
          <p:cNvSpPr/>
          <p:nvPr/>
        </p:nvSpPr>
        <p:spPr>
          <a:xfrm>
            <a:off x="4716020" y="1556792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矩形 257"/>
          <p:cNvSpPr/>
          <p:nvPr/>
        </p:nvSpPr>
        <p:spPr>
          <a:xfrm>
            <a:off x="5436100" y="1556792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矩形 258"/>
          <p:cNvSpPr/>
          <p:nvPr/>
        </p:nvSpPr>
        <p:spPr>
          <a:xfrm>
            <a:off x="6691903" y="1556792"/>
            <a:ext cx="144016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矩形 259"/>
          <p:cNvSpPr/>
          <p:nvPr/>
        </p:nvSpPr>
        <p:spPr>
          <a:xfrm>
            <a:off x="7380316" y="1556792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矩形 260"/>
          <p:cNvSpPr/>
          <p:nvPr/>
        </p:nvSpPr>
        <p:spPr>
          <a:xfrm>
            <a:off x="827588" y="4077072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矩形 261"/>
          <p:cNvSpPr/>
          <p:nvPr/>
        </p:nvSpPr>
        <p:spPr>
          <a:xfrm>
            <a:off x="1475660" y="4077072"/>
            <a:ext cx="144016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矩形 262"/>
          <p:cNvSpPr/>
          <p:nvPr/>
        </p:nvSpPr>
        <p:spPr>
          <a:xfrm>
            <a:off x="2771804" y="4077072"/>
            <a:ext cx="144016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矩形 263"/>
          <p:cNvSpPr/>
          <p:nvPr/>
        </p:nvSpPr>
        <p:spPr>
          <a:xfrm>
            <a:off x="3446770" y="4077072"/>
            <a:ext cx="144016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矩形 264"/>
          <p:cNvSpPr/>
          <p:nvPr/>
        </p:nvSpPr>
        <p:spPr>
          <a:xfrm>
            <a:off x="4716020" y="4077072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矩形 265"/>
          <p:cNvSpPr/>
          <p:nvPr/>
        </p:nvSpPr>
        <p:spPr>
          <a:xfrm>
            <a:off x="5436100" y="4077072"/>
            <a:ext cx="144016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矩形 266"/>
          <p:cNvSpPr/>
          <p:nvPr/>
        </p:nvSpPr>
        <p:spPr>
          <a:xfrm>
            <a:off x="6691903" y="4077072"/>
            <a:ext cx="144016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矩形 267"/>
          <p:cNvSpPr/>
          <p:nvPr/>
        </p:nvSpPr>
        <p:spPr>
          <a:xfrm>
            <a:off x="7380316" y="4077072"/>
            <a:ext cx="144016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9" name="组合 268"/>
          <p:cNvGrpSpPr/>
          <p:nvPr/>
        </p:nvGrpSpPr>
        <p:grpSpPr>
          <a:xfrm>
            <a:off x="4499996" y="1988840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270" name="矩形 26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矩形 27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矩形 27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矩形 27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4499996" y="2492896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275" name="矩形 27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矩形 27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矩形 27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矩形 27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9" name="组合 278"/>
          <p:cNvGrpSpPr/>
          <p:nvPr/>
        </p:nvGrpSpPr>
        <p:grpSpPr>
          <a:xfrm>
            <a:off x="4499996" y="2996952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280" name="矩形 27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矩形 28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矩形 28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矩形 28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4" name="组合 283"/>
          <p:cNvGrpSpPr/>
          <p:nvPr/>
        </p:nvGrpSpPr>
        <p:grpSpPr>
          <a:xfrm>
            <a:off x="4499996" y="3501008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285" name="矩形 28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矩形 28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矩形 28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矩形 28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4499996" y="4509120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290" name="矩形 28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矩形 29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矩形 29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矩形 29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4" name="组合 293"/>
          <p:cNvGrpSpPr/>
          <p:nvPr/>
        </p:nvGrpSpPr>
        <p:grpSpPr>
          <a:xfrm>
            <a:off x="4499996" y="5013176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295" name="矩形 29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矩形 29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矩形 29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矩形 29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4499996" y="5517232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300" name="矩形 29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矩形 30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矩形 30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矩形 30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4" name="组合 303"/>
          <p:cNvGrpSpPr/>
          <p:nvPr/>
        </p:nvGrpSpPr>
        <p:grpSpPr>
          <a:xfrm>
            <a:off x="4499996" y="6021288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305" name="矩形 30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矩形 30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矩形 30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矩形 30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9" name="组合 308"/>
          <p:cNvGrpSpPr/>
          <p:nvPr/>
        </p:nvGrpSpPr>
        <p:grpSpPr>
          <a:xfrm>
            <a:off x="5148068" y="1988840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310" name="矩形 30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矩形 31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矩形 31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矩形 31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4" name="组合 313"/>
          <p:cNvGrpSpPr/>
          <p:nvPr/>
        </p:nvGrpSpPr>
        <p:grpSpPr>
          <a:xfrm>
            <a:off x="5148068" y="2492896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315" name="矩形 31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矩形 31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矩形 31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矩形 31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9" name="组合 318"/>
          <p:cNvGrpSpPr/>
          <p:nvPr/>
        </p:nvGrpSpPr>
        <p:grpSpPr>
          <a:xfrm>
            <a:off x="5148068" y="2996952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320" name="矩形 31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矩形 32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矩形 32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矩形 32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4" name="组合 323"/>
          <p:cNvGrpSpPr/>
          <p:nvPr/>
        </p:nvGrpSpPr>
        <p:grpSpPr>
          <a:xfrm>
            <a:off x="5148068" y="3501008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325" name="矩形 32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矩形 32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矩形 32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矩形 32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9" name="组合 328"/>
          <p:cNvGrpSpPr/>
          <p:nvPr/>
        </p:nvGrpSpPr>
        <p:grpSpPr>
          <a:xfrm>
            <a:off x="5148068" y="4509120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330" name="矩形 32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矩形 33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矩形 33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矩形 33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4" name="组合 333"/>
          <p:cNvGrpSpPr/>
          <p:nvPr/>
        </p:nvGrpSpPr>
        <p:grpSpPr>
          <a:xfrm>
            <a:off x="5148068" y="5013176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335" name="矩形 33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矩形 33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矩形 33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矩形 33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9" name="组合 338"/>
          <p:cNvGrpSpPr/>
          <p:nvPr/>
        </p:nvGrpSpPr>
        <p:grpSpPr>
          <a:xfrm>
            <a:off x="5148068" y="5517232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340" name="矩形 33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矩形 34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矩形 34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矩形 34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4" name="组合 343"/>
          <p:cNvGrpSpPr/>
          <p:nvPr/>
        </p:nvGrpSpPr>
        <p:grpSpPr>
          <a:xfrm>
            <a:off x="5148068" y="6021288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345" name="矩形 34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矩形 34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矩形 34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矩形 34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9" name="组合 348"/>
          <p:cNvGrpSpPr/>
          <p:nvPr/>
        </p:nvGrpSpPr>
        <p:grpSpPr>
          <a:xfrm>
            <a:off x="5796140" y="1988840"/>
            <a:ext cx="288032" cy="288032"/>
            <a:chOff x="1043608" y="2060848"/>
            <a:chExt cx="288032" cy="288032"/>
          </a:xfrm>
          <a:solidFill>
            <a:schemeClr val="tx1"/>
          </a:solidFill>
        </p:grpSpPr>
        <p:sp>
          <p:nvSpPr>
            <p:cNvPr id="350" name="矩形 34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矩形 35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矩形 35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矩形 35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4" name="组合 353"/>
          <p:cNvGrpSpPr/>
          <p:nvPr/>
        </p:nvGrpSpPr>
        <p:grpSpPr>
          <a:xfrm>
            <a:off x="5796140" y="2492896"/>
            <a:ext cx="288032" cy="288032"/>
            <a:chOff x="1043608" y="2060848"/>
            <a:chExt cx="288032" cy="288032"/>
          </a:xfrm>
          <a:solidFill>
            <a:schemeClr val="tx1"/>
          </a:solidFill>
        </p:grpSpPr>
        <p:sp>
          <p:nvSpPr>
            <p:cNvPr id="355" name="矩形 35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矩形 35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矩形 35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矩形 35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9" name="组合 358"/>
          <p:cNvGrpSpPr/>
          <p:nvPr/>
        </p:nvGrpSpPr>
        <p:grpSpPr>
          <a:xfrm>
            <a:off x="5796140" y="2996952"/>
            <a:ext cx="288032" cy="288032"/>
            <a:chOff x="1043608" y="2060848"/>
            <a:chExt cx="288032" cy="288032"/>
          </a:xfrm>
          <a:solidFill>
            <a:schemeClr val="tx1"/>
          </a:solidFill>
        </p:grpSpPr>
        <p:sp>
          <p:nvSpPr>
            <p:cNvPr id="360" name="矩形 35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矩形 36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矩形 36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矩形 36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4" name="组合 363"/>
          <p:cNvGrpSpPr/>
          <p:nvPr/>
        </p:nvGrpSpPr>
        <p:grpSpPr>
          <a:xfrm>
            <a:off x="5796140" y="3501008"/>
            <a:ext cx="288032" cy="288032"/>
            <a:chOff x="1043608" y="2060848"/>
            <a:chExt cx="288032" cy="288032"/>
          </a:xfrm>
          <a:solidFill>
            <a:schemeClr val="tx1"/>
          </a:solidFill>
        </p:grpSpPr>
        <p:sp>
          <p:nvSpPr>
            <p:cNvPr id="365" name="矩形 36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矩形 36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矩形 36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矩形 36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9" name="组合 368"/>
          <p:cNvGrpSpPr/>
          <p:nvPr/>
        </p:nvGrpSpPr>
        <p:grpSpPr>
          <a:xfrm>
            <a:off x="5796140" y="4509120"/>
            <a:ext cx="288032" cy="288032"/>
            <a:chOff x="1043608" y="2060848"/>
            <a:chExt cx="288032" cy="288032"/>
          </a:xfrm>
          <a:solidFill>
            <a:schemeClr val="tx1"/>
          </a:solidFill>
        </p:grpSpPr>
        <p:sp>
          <p:nvSpPr>
            <p:cNvPr id="370" name="矩形 36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矩形 37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矩形 37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矩形 37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4" name="组合 373"/>
          <p:cNvGrpSpPr/>
          <p:nvPr/>
        </p:nvGrpSpPr>
        <p:grpSpPr>
          <a:xfrm>
            <a:off x="5796140" y="5013176"/>
            <a:ext cx="288032" cy="288032"/>
            <a:chOff x="1043608" y="2060848"/>
            <a:chExt cx="288032" cy="288032"/>
          </a:xfrm>
          <a:solidFill>
            <a:schemeClr val="tx1"/>
          </a:solidFill>
        </p:grpSpPr>
        <p:sp>
          <p:nvSpPr>
            <p:cNvPr id="375" name="矩形 37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矩形 37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矩形 37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矩形 37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9" name="组合 378"/>
          <p:cNvGrpSpPr/>
          <p:nvPr/>
        </p:nvGrpSpPr>
        <p:grpSpPr>
          <a:xfrm>
            <a:off x="5796140" y="5517232"/>
            <a:ext cx="288032" cy="288032"/>
            <a:chOff x="1043608" y="2060848"/>
            <a:chExt cx="288032" cy="288032"/>
          </a:xfrm>
          <a:solidFill>
            <a:schemeClr val="tx1"/>
          </a:solidFill>
        </p:grpSpPr>
        <p:sp>
          <p:nvSpPr>
            <p:cNvPr id="380" name="矩形 37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矩形 38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矩形 38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矩形 38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4" name="组合 383"/>
          <p:cNvGrpSpPr/>
          <p:nvPr/>
        </p:nvGrpSpPr>
        <p:grpSpPr>
          <a:xfrm>
            <a:off x="5796140" y="6021288"/>
            <a:ext cx="288032" cy="288032"/>
            <a:chOff x="1043608" y="2060848"/>
            <a:chExt cx="288032" cy="288032"/>
          </a:xfrm>
          <a:solidFill>
            <a:schemeClr val="tx1"/>
          </a:solidFill>
        </p:grpSpPr>
        <p:sp>
          <p:nvSpPr>
            <p:cNvPr id="385" name="矩形 38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矩形 38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矩形 38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矩形 38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9" name="组合 388"/>
          <p:cNvGrpSpPr/>
          <p:nvPr/>
        </p:nvGrpSpPr>
        <p:grpSpPr>
          <a:xfrm>
            <a:off x="6444212" y="1988840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390" name="矩形 38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矩形 39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矩形 39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矩形 39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4" name="组合 393"/>
          <p:cNvGrpSpPr/>
          <p:nvPr/>
        </p:nvGrpSpPr>
        <p:grpSpPr>
          <a:xfrm>
            <a:off x="6444212" y="2492896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395" name="矩形 39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6" name="矩形 39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7" name="矩形 39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矩形 39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9" name="组合 398"/>
          <p:cNvGrpSpPr/>
          <p:nvPr/>
        </p:nvGrpSpPr>
        <p:grpSpPr>
          <a:xfrm>
            <a:off x="6444212" y="2996952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400" name="矩形 39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矩形 40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2" name="矩形 40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3" name="矩形 40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4" name="组合 403"/>
          <p:cNvGrpSpPr/>
          <p:nvPr/>
        </p:nvGrpSpPr>
        <p:grpSpPr>
          <a:xfrm>
            <a:off x="6444212" y="3501008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405" name="矩形 40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矩形 40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矩形 40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8" name="矩形 40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9" name="组合 408"/>
          <p:cNvGrpSpPr/>
          <p:nvPr/>
        </p:nvGrpSpPr>
        <p:grpSpPr>
          <a:xfrm>
            <a:off x="6444212" y="4509120"/>
            <a:ext cx="288032" cy="288032"/>
            <a:chOff x="1043608" y="2060848"/>
            <a:chExt cx="288032" cy="288032"/>
          </a:xfrm>
        </p:grpSpPr>
        <p:sp>
          <p:nvSpPr>
            <p:cNvPr id="410" name="矩形 40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" name="矩形 41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矩形 41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矩形 41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4" name="组合 413"/>
          <p:cNvGrpSpPr/>
          <p:nvPr/>
        </p:nvGrpSpPr>
        <p:grpSpPr>
          <a:xfrm>
            <a:off x="6444212" y="5013176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415" name="矩形 41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矩形 41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矩形 41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8" name="矩形 41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9" name="组合 418"/>
          <p:cNvGrpSpPr/>
          <p:nvPr/>
        </p:nvGrpSpPr>
        <p:grpSpPr>
          <a:xfrm>
            <a:off x="6444212" y="5517232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420" name="矩形 41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1" name="矩形 42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矩形 42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矩形 42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4" name="组合 423"/>
          <p:cNvGrpSpPr/>
          <p:nvPr/>
        </p:nvGrpSpPr>
        <p:grpSpPr>
          <a:xfrm>
            <a:off x="6444212" y="6021288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425" name="矩形 42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6" name="矩形 42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7" name="矩形 42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矩形 42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9" name="组合 428"/>
          <p:cNvGrpSpPr/>
          <p:nvPr/>
        </p:nvGrpSpPr>
        <p:grpSpPr>
          <a:xfrm>
            <a:off x="7092284" y="1988840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430" name="矩形 42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矩形 43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2" name="矩形 43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3" name="矩形 43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4" name="组合 433"/>
          <p:cNvGrpSpPr/>
          <p:nvPr/>
        </p:nvGrpSpPr>
        <p:grpSpPr>
          <a:xfrm>
            <a:off x="7092284" y="2492896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435" name="矩形 43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矩形 43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矩形 43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8" name="矩形 43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9" name="组合 438"/>
          <p:cNvGrpSpPr/>
          <p:nvPr/>
        </p:nvGrpSpPr>
        <p:grpSpPr>
          <a:xfrm>
            <a:off x="7092284" y="2996952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440" name="矩形 43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矩形 44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2" name="矩形 44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矩形 44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4" name="组合 443"/>
          <p:cNvGrpSpPr/>
          <p:nvPr/>
        </p:nvGrpSpPr>
        <p:grpSpPr>
          <a:xfrm>
            <a:off x="7092284" y="3501008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445" name="矩形 44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矩形 44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7" name="矩形 44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矩形 44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9" name="组合 448"/>
          <p:cNvGrpSpPr/>
          <p:nvPr/>
        </p:nvGrpSpPr>
        <p:grpSpPr>
          <a:xfrm>
            <a:off x="7092284" y="4509120"/>
            <a:ext cx="288032" cy="288032"/>
            <a:chOff x="1043608" y="2060848"/>
            <a:chExt cx="288032" cy="288032"/>
          </a:xfrm>
        </p:grpSpPr>
        <p:sp>
          <p:nvSpPr>
            <p:cNvPr id="450" name="矩形 44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矩形 45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矩形 45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矩形 45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4" name="组合 453"/>
          <p:cNvGrpSpPr/>
          <p:nvPr/>
        </p:nvGrpSpPr>
        <p:grpSpPr>
          <a:xfrm>
            <a:off x="7092284" y="5013176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455" name="矩形 45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6" name="矩形 45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矩形 45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矩形 45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9" name="组合 458"/>
          <p:cNvGrpSpPr/>
          <p:nvPr/>
        </p:nvGrpSpPr>
        <p:grpSpPr>
          <a:xfrm>
            <a:off x="7092284" y="5517232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460" name="矩形 45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矩形 46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2" name="矩形 46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矩形 46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4" name="组合 463"/>
          <p:cNvGrpSpPr/>
          <p:nvPr/>
        </p:nvGrpSpPr>
        <p:grpSpPr>
          <a:xfrm>
            <a:off x="7092284" y="6021288"/>
            <a:ext cx="288032" cy="288032"/>
            <a:chOff x="1043608" y="2060848"/>
            <a:chExt cx="288032" cy="288032"/>
          </a:xfrm>
          <a:solidFill>
            <a:schemeClr val="bg1"/>
          </a:solidFill>
        </p:grpSpPr>
        <p:sp>
          <p:nvSpPr>
            <p:cNvPr id="465" name="矩形 46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6" name="矩形 46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矩形 46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8" name="矩形 46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9" name="组合 468"/>
          <p:cNvGrpSpPr/>
          <p:nvPr/>
        </p:nvGrpSpPr>
        <p:grpSpPr>
          <a:xfrm>
            <a:off x="7740356" y="1988840"/>
            <a:ext cx="288032" cy="288032"/>
            <a:chOff x="1043608" y="2060848"/>
            <a:chExt cx="288032" cy="288032"/>
          </a:xfrm>
          <a:solidFill>
            <a:schemeClr val="tx1"/>
          </a:solidFill>
        </p:grpSpPr>
        <p:sp>
          <p:nvSpPr>
            <p:cNvPr id="470" name="矩形 46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矩形 47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矩形 47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矩形 47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4" name="组合 473"/>
          <p:cNvGrpSpPr/>
          <p:nvPr/>
        </p:nvGrpSpPr>
        <p:grpSpPr>
          <a:xfrm>
            <a:off x="7740356" y="2492896"/>
            <a:ext cx="288032" cy="288032"/>
            <a:chOff x="1043608" y="2060848"/>
            <a:chExt cx="288032" cy="288032"/>
          </a:xfrm>
          <a:solidFill>
            <a:schemeClr val="tx1"/>
          </a:solidFill>
        </p:grpSpPr>
        <p:sp>
          <p:nvSpPr>
            <p:cNvPr id="475" name="矩形 47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矩形 47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矩形 47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矩形 47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9" name="组合 478"/>
          <p:cNvGrpSpPr/>
          <p:nvPr/>
        </p:nvGrpSpPr>
        <p:grpSpPr>
          <a:xfrm>
            <a:off x="7740356" y="2996952"/>
            <a:ext cx="288032" cy="288032"/>
            <a:chOff x="1043608" y="2060848"/>
            <a:chExt cx="288032" cy="288032"/>
          </a:xfrm>
          <a:solidFill>
            <a:schemeClr val="tx1"/>
          </a:solidFill>
        </p:grpSpPr>
        <p:sp>
          <p:nvSpPr>
            <p:cNvPr id="480" name="矩形 47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1" name="矩形 48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矩形 48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3" name="矩形 48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4" name="组合 483"/>
          <p:cNvGrpSpPr/>
          <p:nvPr/>
        </p:nvGrpSpPr>
        <p:grpSpPr>
          <a:xfrm>
            <a:off x="7740356" y="3501008"/>
            <a:ext cx="288032" cy="288032"/>
            <a:chOff x="1043608" y="2060848"/>
            <a:chExt cx="288032" cy="288032"/>
          </a:xfrm>
          <a:solidFill>
            <a:schemeClr val="tx1"/>
          </a:solidFill>
        </p:grpSpPr>
        <p:sp>
          <p:nvSpPr>
            <p:cNvPr id="485" name="矩形 48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矩形 48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7" name="矩形 48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矩形 48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9" name="组合 488"/>
          <p:cNvGrpSpPr/>
          <p:nvPr/>
        </p:nvGrpSpPr>
        <p:grpSpPr>
          <a:xfrm>
            <a:off x="7740356" y="4509120"/>
            <a:ext cx="288032" cy="288032"/>
            <a:chOff x="1043608" y="2060848"/>
            <a:chExt cx="288032" cy="288032"/>
          </a:xfrm>
          <a:solidFill>
            <a:schemeClr val="tx1"/>
          </a:solidFill>
        </p:grpSpPr>
        <p:sp>
          <p:nvSpPr>
            <p:cNvPr id="490" name="矩形 48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矩形 49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矩形 49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3" name="矩形 49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4" name="组合 493"/>
          <p:cNvGrpSpPr/>
          <p:nvPr/>
        </p:nvGrpSpPr>
        <p:grpSpPr>
          <a:xfrm>
            <a:off x="7740356" y="5013176"/>
            <a:ext cx="288032" cy="288032"/>
            <a:chOff x="1043608" y="2060848"/>
            <a:chExt cx="288032" cy="288032"/>
          </a:xfrm>
          <a:solidFill>
            <a:schemeClr val="tx1"/>
          </a:solidFill>
        </p:grpSpPr>
        <p:sp>
          <p:nvSpPr>
            <p:cNvPr id="495" name="矩形 49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6" name="矩形 49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7" name="矩形 49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8" name="矩形 49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9" name="组合 498"/>
          <p:cNvGrpSpPr/>
          <p:nvPr/>
        </p:nvGrpSpPr>
        <p:grpSpPr>
          <a:xfrm>
            <a:off x="7740356" y="5517232"/>
            <a:ext cx="288032" cy="288032"/>
            <a:chOff x="1043608" y="2060848"/>
            <a:chExt cx="288032" cy="288032"/>
          </a:xfrm>
          <a:solidFill>
            <a:schemeClr val="tx1"/>
          </a:solidFill>
        </p:grpSpPr>
        <p:sp>
          <p:nvSpPr>
            <p:cNvPr id="500" name="矩形 499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1" name="矩形 500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2" name="矩形 501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矩形 502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4" name="组合 503"/>
          <p:cNvGrpSpPr/>
          <p:nvPr/>
        </p:nvGrpSpPr>
        <p:grpSpPr>
          <a:xfrm>
            <a:off x="7740356" y="6021288"/>
            <a:ext cx="288032" cy="288032"/>
            <a:chOff x="1043608" y="2060848"/>
            <a:chExt cx="288032" cy="288032"/>
          </a:xfrm>
          <a:solidFill>
            <a:schemeClr val="tx1"/>
          </a:solidFill>
        </p:grpSpPr>
        <p:sp>
          <p:nvSpPr>
            <p:cNvPr id="505" name="矩形 504"/>
            <p:cNvSpPr/>
            <p:nvPr/>
          </p:nvSpPr>
          <p:spPr>
            <a:xfrm>
              <a:off x="1043608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矩形 505"/>
            <p:cNvSpPr/>
            <p:nvPr/>
          </p:nvSpPr>
          <p:spPr>
            <a:xfrm>
              <a:off x="1187624" y="2060848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7" name="矩形 506"/>
            <p:cNvSpPr/>
            <p:nvPr/>
          </p:nvSpPr>
          <p:spPr>
            <a:xfrm>
              <a:off x="1043608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8" name="矩形 507"/>
            <p:cNvSpPr/>
            <p:nvPr/>
          </p:nvSpPr>
          <p:spPr>
            <a:xfrm>
              <a:off x="1187624" y="2204864"/>
              <a:ext cx="144016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62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24744"/>
            <a:ext cx="7621736" cy="50811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35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24744"/>
            <a:ext cx="7619047" cy="50793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流程图: 合并 6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59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彩色</a:t>
            </a:r>
            <a:r>
              <a:rPr lang="en-US" altLang="zh-CN" dirty="0" smtClean="0"/>
              <a:t>VC</a:t>
            </a:r>
            <a:r>
              <a:rPr lang="zh-CN" altLang="en-US" dirty="0" smtClean="0"/>
              <a:t>方案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渐进式</a:t>
            </a:r>
            <a:r>
              <a:rPr lang="en-US" altLang="zh-CN" dirty="0" smtClean="0"/>
              <a:t>VC</a:t>
            </a:r>
            <a:r>
              <a:rPr lang="zh-CN" altLang="en-US" dirty="0" smtClean="0"/>
              <a:t>方案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容错式</a:t>
            </a:r>
            <a:r>
              <a:rPr lang="en-US" altLang="zh-CN" dirty="0" smtClean="0"/>
              <a:t>VC</a:t>
            </a:r>
            <a:r>
              <a:rPr lang="zh-CN" altLang="en-US" dirty="0" smtClean="0"/>
              <a:t>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36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3995936" y="908720"/>
            <a:ext cx="4320000" cy="4320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995936" y="908720"/>
            <a:ext cx="4320000" cy="4320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合并 17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27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第三节 信息隐藏技术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C3F5E-09DE-47CB-B45C-8870030737BE}" type="slidenum">
              <a:rPr lang="zh-CN" altLang="en-US" smtClean="0"/>
              <a:pPr>
                <a:defRPr/>
              </a:pPr>
              <a:t>37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2346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steganography?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C3F5E-09DE-47CB-B45C-8870030737BE}" type="slidenum">
              <a:rPr lang="zh-CN" altLang="en-US" smtClean="0"/>
              <a:pPr>
                <a:defRPr/>
              </a:pPr>
              <a:t>38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60232" y="3933056"/>
            <a:ext cx="936104" cy="1157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933056"/>
            <a:ext cx="869062" cy="115212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91680" y="360040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Alice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04248" y="367240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Bob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1" t="3296"/>
          <a:stretch/>
        </p:blipFill>
        <p:spPr>
          <a:xfrm>
            <a:off x="4139952" y="2564904"/>
            <a:ext cx="1017558" cy="106350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r="25544"/>
          <a:stretch/>
        </p:blipFill>
        <p:spPr>
          <a:xfrm>
            <a:off x="3995936" y="2564904"/>
            <a:ext cx="1260662" cy="1080120"/>
          </a:xfrm>
          <a:prstGeom prst="rect">
            <a:avLst/>
          </a:prstGeom>
        </p:spPr>
      </p:pic>
      <p:sp>
        <p:nvSpPr>
          <p:cNvPr id="15" name="左右箭头 14"/>
          <p:cNvSpPr/>
          <p:nvPr/>
        </p:nvSpPr>
        <p:spPr>
          <a:xfrm>
            <a:off x="2627784" y="4293096"/>
            <a:ext cx="3960440" cy="504056"/>
          </a:xfrm>
          <a:prstGeom prst="left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059832" y="4149080"/>
            <a:ext cx="3240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EFJinfwe38*&amp;*&amp;q32ehdsyd87q32e)(*TFIUEFAfpru3ya8HIFHE(*&amp;)(*#ef4wm4wu98*&amp;HEFefefnpyar98&amp;^*&amp;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005064"/>
            <a:ext cx="1642873" cy="924694"/>
          </a:xfrm>
          <a:prstGeom prst="rect">
            <a:avLst/>
          </a:prstGeom>
        </p:spPr>
      </p:pic>
      <p:sp>
        <p:nvSpPr>
          <p:cNvPr id="18" name="流程图: 合并 17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64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传统方法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暗号和隐语</a:t>
            </a:r>
          </a:p>
          <a:p>
            <a:pPr lvl="1"/>
            <a:r>
              <a:rPr lang="zh-CN" altLang="en-US" dirty="0" smtClean="0"/>
              <a:t>暗号：通过事物的状态或人的行为来传达事先约定的信息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消息树、口哨、窗台上的花瓶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隐语：把信息变换成与此信息无关（但有意义）的语言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“虎、虎、虎”、“天王盖地虎”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r>
              <a:rPr lang="zh-CN" altLang="en-US" dirty="0" smtClean="0"/>
              <a:t>漏格板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788315"/>
              </p:ext>
            </p:extLst>
          </p:nvPr>
        </p:nvGraphicFramePr>
        <p:xfrm>
          <a:off x="741134" y="5085184"/>
          <a:ext cx="721524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渐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起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攻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击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着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我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们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肌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体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雪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花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落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示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明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始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困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难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096791"/>
              </p:ext>
            </p:extLst>
          </p:nvPr>
        </p:nvGraphicFramePr>
        <p:xfrm>
          <a:off x="755576" y="5085184"/>
          <a:ext cx="721524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  <a:gridCol w="36076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0000">
                        <a:alpha val="7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密码学导论</a:t>
            </a:r>
            <a:r>
              <a:rPr lang="en-US" altLang="zh-CN" dirty="0" smtClean="0"/>
              <a:t>--</a:t>
            </a:r>
            <a:r>
              <a:rPr lang="zh-CN" altLang="en-US" dirty="0" smtClean="0"/>
              <a:t>中国科学技术大学</a:t>
            </a:r>
            <a:endParaRPr lang="en-US" altLang="zh-CN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39</a:t>
            </a:fld>
            <a:endParaRPr lang="en-US" altLang="zh-CN" dirty="0"/>
          </a:p>
        </p:txBody>
      </p:sp>
      <p:sp>
        <p:nvSpPr>
          <p:cNvPr id="13" name="流程图: 合并 1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29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媒体内容加密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数字图像、视频、音频中存在</a:t>
            </a:r>
            <a:r>
              <a:rPr lang="zh-CN" altLang="en-US" dirty="0" smtClean="0"/>
              <a:t>大量格式化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直接对多媒体</a:t>
            </a:r>
            <a:r>
              <a:rPr lang="zh-CN" altLang="en-US" dirty="0"/>
              <a:t>文件加密，</a:t>
            </a:r>
            <a:r>
              <a:rPr lang="zh-CN" altLang="en-US" dirty="0" smtClean="0"/>
              <a:t>会提供</a:t>
            </a:r>
            <a:r>
              <a:rPr lang="zh-CN" altLang="en-US" dirty="0"/>
              <a:t>大量的已知明文攻击机会</a:t>
            </a:r>
            <a:endParaRPr lang="en-US" altLang="zh-CN" dirty="0"/>
          </a:p>
          <a:p>
            <a:pPr lvl="1"/>
            <a:r>
              <a:rPr lang="zh-CN" altLang="en-US" dirty="0"/>
              <a:t>对数据一视同仁地</a:t>
            </a:r>
            <a:r>
              <a:rPr lang="zh-CN" altLang="en-US" dirty="0" smtClean="0"/>
              <a:t>采用同一加密算法</a:t>
            </a:r>
            <a:r>
              <a:rPr lang="zh-CN" altLang="en-US" dirty="0"/>
              <a:t>，是密码使用的一个误区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媒体内容加密，是针对媒体表示形式，直接对内容进行加密的一种</a:t>
            </a:r>
            <a:r>
              <a:rPr lang="zh-CN" altLang="en-US" dirty="0" smtClean="0"/>
              <a:t>技术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4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9" name="流程图: 合并 8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19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隐写术（</a:t>
            </a:r>
            <a:r>
              <a:rPr lang="en-AU" altLang="zh-CN" dirty="0"/>
              <a:t>Steganography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方案：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按一定规律将信息隐藏在大段消息中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隐写墨水、字符标记、针刺等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图像水印、语音水印、视频水印</a:t>
            </a:r>
            <a:endParaRPr lang="en-US" altLang="zh-CN" dirty="0" smtClean="0"/>
          </a:p>
          <a:p>
            <a:r>
              <a:rPr lang="zh-CN" altLang="en-US" dirty="0" smtClean="0"/>
              <a:t>缺点：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大段消息中只能隐藏少量信息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不够安全。通常是先加密，后隐写。</a:t>
            </a:r>
            <a:endParaRPr lang="en-US" altLang="zh-CN" dirty="0" smtClean="0"/>
          </a:p>
          <a:p>
            <a:r>
              <a:rPr lang="zh-CN" altLang="en-US" dirty="0" smtClean="0"/>
              <a:t>应用：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秘密传送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版权保护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数据完整性保护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40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88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90" name="Picture 2" descr="C:\Documents and Settings\Eric Lee\桌面\3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408213"/>
            <a:ext cx="6929486" cy="6117131"/>
          </a:xfrm>
          <a:prstGeom prst="rect">
            <a:avLst/>
          </a:prstGeom>
          <a:noFill/>
        </p:spPr>
      </p:pic>
      <p:grpSp>
        <p:nvGrpSpPr>
          <p:cNvPr id="36" name="组合 35"/>
          <p:cNvGrpSpPr/>
          <p:nvPr/>
        </p:nvGrpSpPr>
        <p:grpSpPr>
          <a:xfrm>
            <a:off x="5481866" y="1953312"/>
            <a:ext cx="2642683" cy="2960490"/>
            <a:chOff x="5721719" y="1785926"/>
            <a:chExt cx="2619787" cy="3216298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7286644" y="1785926"/>
              <a:ext cx="785818" cy="158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6858016" y="2094230"/>
              <a:ext cx="1071570" cy="158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000892" y="2388962"/>
              <a:ext cx="785818" cy="158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6627936" y="2730386"/>
              <a:ext cx="928694" cy="158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286644" y="3040278"/>
              <a:ext cx="571504" cy="158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072330" y="3357562"/>
              <a:ext cx="642942" cy="158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555688" y="3698986"/>
              <a:ext cx="785818" cy="158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6643702" y="4000504"/>
              <a:ext cx="1000132" cy="158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6858016" y="4340340"/>
              <a:ext cx="1000132" cy="158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500826" y="4643446"/>
              <a:ext cx="571504" cy="158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721719" y="5000636"/>
              <a:ext cx="1643075" cy="158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7484B5-1F67-4C82-B7D7-3383E5F545DB}" type="slidenum">
              <a:rPr lang="zh-CN" altLang="en-US" smtClean="0"/>
              <a:pPr>
                <a:defRPr/>
              </a:pPr>
              <a:t>41</a:t>
            </a:fld>
            <a:endParaRPr lang="en-US" altLang="zh-CN" dirty="0"/>
          </a:p>
        </p:txBody>
      </p:sp>
      <p:sp>
        <p:nvSpPr>
          <p:cNvPr id="23" name="流程图: 合并 2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89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3" name="Picture 2" descr="D:\课程教学\自编讲义\插图\segagramlet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407009"/>
            <a:ext cx="4392488" cy="6029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5796136" y="2636912"/>
            <a:ext cx="30243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一张二战时期从日本战俘营中寄出的明信片，它顺利地通过了日本方面的审查。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7484B5-1F67-4C82-B7D7-3383E5F545DB}" type="slidenum">
              <a:rPr lang="zh-CN" altLang="en-US" smtClean="0"/>
              <a:pPr>
                <a:defRPr/>
              </a:pPr>
              <a:t>42</a:t>
            </a:fld>
            <a:endParaRPr lang="en-US" altLang="zh-CN" dirty="0"/>
          </a:p>
        </p:txBody>
      </p:sp>
      <p:sp>
        <p:nvSpPr>
          <p:cNvPr id="10" name="流程图: 合并 9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66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9" name="Picture 3" descr="D:\课程教学\自编讲义\插图\rivier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50" y="404664"/>
            <a:ext cx="6337300" cy="489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755576" y="5373216"/>
            <a:ext cx="73448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画中桥的左岸及花园墙上的草，其长短代表莫尔斯电码，含义为“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compliments of CPSA MA to our chief Col. Harold R. Shaw on his visit to San Antonio May 11th 1945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密码学导论</a:t>
            </a:r>
            <a:r>
              <a:rPr lang="en-US" altLang="zh-CN" dirty="0" smtClean="0"/>
              <a:t>--</a:t>
            </a:r>
            <a:r>
              <a:rPr lang="zh-CN" altLang="en-US" dirty="0" smtClean="0"/>
              <a:t>中国科学技术大学</a:t>
            </a: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7484B5-1F67-4C82-B7D7-3383E5F545DB}" type="slidenum">
              <a:rPr lang="zh-CN" altLang="en-US" smtClean="0"/>
              <a:pPr>
                <a:defRPr/>
              </a:pPr>
              <a:t>43</a:t>
            </a:fld>
            <a:endParaRPr lang="en-US" altLang="zh-CN" dirty="0"/>
          </a:p>
        </p:txBody>
      </p:sp>
      <p:sp>
        <p:nvSpPr>
          <p:cNvPr id="10" name="流程图: 合并 9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25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数字水印技术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数字水印（</a:t>
            </a:r>
            <a:r>
              <a:rPr lang="en-US" altLang="zh-CN" dirty="0"/>
              <a:t>Digital Watermarking</a:t>
            </a:r>
            <a:r>
              <a:rPr lang="zh-CN" altLang="en-US" dirty="0"/>
              <a:t>）</a:t>
            </a:r>
            <a:r>
              <a:rPr lang="zh-CN" altLang="en-US" dirty="0" smtClean="0"/>
              <a:t>技术将一些信息（</a:t>
            </a:r>
            <a:r>
              <a:rPr lang="zh-CN" altLang="en-US" dirty="0" smtClean="0">
                <a:solidFill>
                  <a:srgbClr val="0070C0"/>
                </a:solidFill>
              </a:rPr>
              <a:t>数字</a:t>
            </a:r>
            <a:r>
              <a:rPr lang="zh-CN" altLang="en-US" dirty="0">
                <a:solidFill>
                  <a:srgbClr val="0070C0"/>
                </a:solidFill>
              </a:rPr>
              <a:t>水印</a:t>
            </a:r>
            <a:r>
              <a:rPr lang="zh-CN" altLang="en-US" dirty="0" smtClean="0"/>
              <a:t>）嵌入到数字</a:t>
            </a:r>
            <a:r>
              <a:rPr lang="zh-CN" altLang="en-US" dirty="0"/>
              <a:t>多媒体、文档、软件</a:t>
            </a:r>
            <a:r>
              <a:rPr lang="zh-CN" altLang="en-US" dirty="0" smtClean="0"/>
              <a:t>等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0070C0"/>
                </a:solidFill>
              </a:rPr>
              <a:t>数字载体</a:t>
            </a:r>
            <a:r>
              <a:rPr lang="zh-CN" altLang="en-US" dirty="0"/>
              <a:t>）</a:t>
            </a:r>
            <a:r>
              <a:rPr lang="zh-CN" altLang="en-US" dirty="0" smtClean="0"/>
              <a:t>当中，或是</a:t>
            </a:r>
            <a:r>
              <a:rPr lang="zh-CN" altLang="en-US" dirty="0"/>
              <a:t>间接表示（修改特定区域的结构</a:t>
            </a:r>
            <a:r>
              <a:rPr lang="zh-CN" altLang="en-US" dirty="0" smtClean="0"/>
              <a:t>），不</a:t>
            </a:r>
            <a:r>
              <a:rPr lang="zh-CN" altLang="en-US" dirty="0"/>
              <a:t>影响原载体的使用价值</a:t>
            </a:r>
            <a:r>
              <a:rPr lang="zh-CN" altLang="en-US" dirty="0" smtClean="0"/>
              <a:t>，但</a:t>
            </a:r>
            <a:r>
              <a:rPr lang="zh-CN" altLang="en-US" dirty="0"/>
              <a:t>可以被生产方识别和辨认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作用：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版权保护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防伪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信息隐藏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5C3986-FA80-4EE7-9FDC-15A4E8531ED7}" type="slidenum">
              <a:rPr lang="zh-CN" altLang="en-US" smtClean="0"/>
              <a:pPr>
                <a:defRPr/>
              </a:pPr>
              <a:t>44</a:t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7" name="流程图: 合并 6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26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776" y="1052536"/>
            <a:ext cx="1800000" cy="17939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683568" y="1130804"/>
            <a:ext cx="1800000" cy="17939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611560" y="1202812"/>
            <a:ext cx="1800000" cy="17939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539552" y="1274820"/>
            <a:ext cx="1800000" cy="17939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67544" y="1346828"/>
            <a:ext cx="1800000" cy="17939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95536" y="1418836"/>
            <a:ext cx="1800000" cy="17939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23528" y="1490844"/>
            <a:ext cx="1800000" cy="17939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51520" y="1562852"/>
            <a:ext cx="1800000" cy="17939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标题 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数字图像水印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7484B5-1F67-4C82-B7D7-3383E5F545DB}" type="slidenum">
              <a:rPr lang="zh-CN" altLang="en-US" smtClean="0"/>
              <a:pPr>
                <a:defRPr/>
              </a:pPr>
              <a:t>45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密码学导论</a:t>
            </a:r>
            <a:r>
              <a:rPr lang="en-US" altLang="zh-CN" dirty="0" smtClean="0"/>
              <a:t>--</a:t>
            </a:r>
            <a:r>
              <a:rPr lang="zh-CN" altLang="en-US" dirty="0" smtClean="0"/>
              <a:t>中国科学技术大学</a:t>
            </a:r>
            <a:endParaRPr lang="en-US" altLang="zh-CN" dirty="0"/>
          </a:p>
        </p:txBody>
      </p:sp>
      <p:sp>
        <p:nvSpPr>
          <p:cNvPr id="25" name="流程图: 合并 24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908720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08720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908720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835913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835913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835913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780329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780329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780329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861048"/>
            <a:ext cx="1800000" cy="18000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861048"/>
            <a:ext cx="1800000" cy="1800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861048"/>
            <a:ext cx="1800000" cy="1800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861048"/>
            <a:ext cx="1800000" cy="18000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861048"/>
            <a:ext cx="1800000" cy="18000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861048"/>
            <a:ext cx="1800000" cy="180000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861048"/>
            <a:ext cx="1800000" cy="180000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1800000" cy="180000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861048"/>
            <a:ext cx="1800000" cy="18000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86104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4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50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19256" cy="5199856"/>
          </a:xfrm>
        </p:spPr>
        <p:txBody>
          <a:bodyPr/>
          <a:lstStyle/>
          <a:p>
            <a:r>
              <a:rPr lang="zh-CN" altLang="en-US" dirty="0" smtClean="0"/>
              <a:t>数字水印的功能性要求：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0070C0"/>
                </a:solidFill>
              </a:rPr>
              <a:t>隐蔽性</a:t>
            </a:r>
            <a:r>
              <a:rPr lang="zh-CN" altLang="en-US" dirty="0">
                <a:solidFill>
                  <a:srgbClr val="0070C0"/>
                </a:solidFill>
              </a:rPr>
              <a:t>或</a:t>
            </a:r>
            <a:r>
              <a:rPr lang="zh-CN" altLang="en-US" dirty="0" smtClean="0">
                <a:solidFill>
                  <a:srgbClr val="0070C0"/>
                </a:solidFill>
              </a:rPr>
              <a:t>透明性</a:t>
            </a:r>
            <a:r>
              <a:rPr lang="zh-CN" altLang="en-US" dirty="0" smtClean="0"/>
              <a:t>：水印不可</a:t>
            </a:r>
            <a:r>
              <a:rPr lang="zh-CN" altLang="en-US" dirty="0"/>
              <a:t>知觉的</a:t>
            </a:r>
            <a:r>
              <a:rPr lang="zh-CN" altLang="en-US" dirty="0" smtClean="0"/>
              <a:t>，不</a:t>
            </a:r>
            <a:r>
              <a:rPr lang="zh-CN" altLang="en-US" dirty="0"/>
              <a:t>影响被保护数据的正常</a:t>
            </a:r>
            <a:r>
              <a:rPr lang="zh-CN" altLang="en-US" dirty="0" smtClean="0"/>
              <a:t>使用</a:t>
            </a:r>
            <a:endParaRPr lang="zh-CN" altLang="en-US" dirty="0"/>
          </a:p>
          <a:p>
            <a:pPr lvl="1"/>
            <a:r>
              <a:rPr lang="zh-CN" altLang="en-US" dirty="0" smtClean="0">
                <a:solidFill>
                  <a:srgbClr val="0070C0"/>
                </a:solidFill>
              </a:rPr>
              <a:t>鲁棒性</a:t>
            </a:r>
            <a:r>
              <a:rPr lang="zh-CN" altLang="en-US" dirty="0" smtClean="0"/>
              <a:t>：在</a:t>
            </a:r>
            <a:r>
              <a:rPr lang="zh-CN" altLang="en-US" dirty="0"/>
              <a:t>经历多种无意或有意的信号处理过程后，数字水印仍能保持部分完整性并能被准确</a:t>
            </a:r>
            <a:r>
              <a:rPr lang="zh-CN" altLang="en-US" dirty="0" smtClean="0"/>
              <a:t>鉴别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信道噪声</a:t>
            </a:r>
            <a:r>
              <a:rPr lang="zh-CN" altLang="en-US" dirty="0"/>
              <a:t>、滤波、数</a:t>
            </a:r>
            <a:r>
              <a:rPr lang="en-US" altLang="zh-CN" dirty="0"/>
              <a:t>/</a:t>
            </a:r>
            <a:r>
              <a:rPr lang="zh-CN" altLang="en-US" dirty="0"/>
              <a:t>模与模</a:t>
            </a:r>
            <a:r>
              <a:rPr lang="en-US" altLang="zh-CN" dirty="0"/>
              <a:t>/</a:t>
            </a:r>
            <a:r>
              <a:rPr lang="zh-CN" altLang="en-US" dirty="0"/>
              <a:t>数转换、重采样、剪切、位移、尺度变化以及有损压缩编码等。</a:t>
            </a:r>
          </a:p>
          <a:p>
            <a:pPr lvl="1"/>
            <a:r>
              <a:rPr lang="zh-CN" altLang="en-US" dirty="0" smtClean="0">
                <a:solidFill>
                  <a:srgbClr val="0070C0"/>
                </a:solidFill>
              </a:rPr>
              <a:t>抗窜改性或不易移除性</a:t>
            </a:r>
            <a:r>
              <a:rPr lang="zh-CN" altLang="en-US" dirty="0" smtClean="0"/>
              <a:t>：水印要设计得不容易甚至不可能被黑客修改或移除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0070C0"/>
                </a:solidFill>
              </a:rPr>
              <a:t>明确性</a:t>
            </a:r>
            <a:r>
              <a:rPr lang="zh-CN" altLang="en-US" dirty="0" smtClean="0"/>
              <a:t>：提取</a:t>
            </a:r>
            <a:r>
              <a:rPr lang="zh-CN" altLang="en-US" dirty="0"/>
              <a:t>的数字水印，经过各种攻击后，失真不会很严重，可以明确的让拥有者辨识或</a:t>
            </a:r>
            <a:r>
              <a:rPr lang="zh-CN" altLang="en-US" dirty="0" smtClean="0"/>
              <a:t>判断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rgbClr val="0070C0"/>
                </a:solidFill>
              </a:rPr>
              <a:t>安全性</a:t>
            </a:r>
            <a:r>
              <a:rPr lang="zh-CN" altLang="en-US" dirty="0"/>
              <a:t>：嵌入的信息应是安全的，难以篡改或</a:t>
            </a:r>
            <a:r>
              <a:rPr lang="zh-CN" altLang="en-US" dirty="0" smtClean="0"/>
              <a:t>伪造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0070C0"/>
                </a:solidFill>
              </a:rPr>
              <a:t>水印容量</a:t>
            </a:r>
            <a:r>
              <a:rPr lang="zh-CN" altLang="en-US" dirty="0" smtClean="0"/>
              <a:t>：嵌入的信息量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46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流程图: 合并 5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0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数字水印</a:t>
            </a:r>
            <a:r>
              <a:rPr lang="zh-CN" altLang="en-US" dirty="0" smtClean="0"/>
              <a:t>的特性：</a:t>
            </a:r>
            <a:endParaRPr lang="en-US" altLang="zh-CN" dirty="0"/>
          </a:p>
          <a:p>
            <a:pPr lvl="1"/>
            <a:r>
              <a:rPr lang="zh-CN" altLang="en-US" dirty="0" smtClean="0"/>
              <a:t>鲁</a:t>
            </a:r>
            <a:r>
              <a:rPr lang="zh-CN" altLang="en-US" dirty="0"/>
              <a:t>棒</a:t>
            </a:r>
            <a:r>
              <a:rPr lang="zh-CN" altLang="en-US" dirty="0" smtClean="0"/>
              <a:t>水印</a:t>
            </a:r>
            <a:endParaRPr lang="en-US" altLang="zh-CN" dirty="0" smtClean="0"/>
          </a:p>
          <a:p>
            <a:pPr lvl="2"/>
            <a:r>
              <a:rPr lang="zh-CN" altLang="en-US" dirty="0"/>
              <a:t>要求有很强的鲁棒性和</a:t>
            </a:r>
            <a:r>
              <a:rPr lang="zh-CN" altLang="en-US" dirty="0" smtClean="0"/>
              <a:t>安全性，并能</a:t>
            </a:r>
            <a:r>
              <a:rPr lang="zh-CN" altLang="en-US" dirty="0"/>
              <a:t>抵抗一些恶意攻击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主要</a:t>
            </a:r>
            <a:r>
              <a:rPr lang="zh-CN" altLang="en-US" dirty="0"/>
              <a:t>用于在数字作品中标识著作权</a:t>
            </a:r>
            <a:r>
              <a:rPr lang="zh-CN" altLang="en-US" dirty="0" smtClean="0"/>
              <a:t>信息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1"/>
            <a:r>
              <a:rPr lang="zh-CN" altLang="en-US" dirty="0" smtClean="0"/>
              <a:t>易损水印</a:t>
            </a:r>
            <a:r>
              <a:rPr lang="en-US" altLang="zh-CN" dirty="0" smtClean="0"/>
              <a:t>/</a:t>
            </a:r>
            <a:r>
              <a:rPr lang="zh-CN" altLang="en-US" dirty="0" smtClean="0"/>
              <a:t>脆弱水印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当内容发生改变时，水印信息极易发生相应的改变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主要</a:t>
            </a:r>
            <a:r>
              <a:rPr lang="zh-CN" altLang="en-US" dirty="0"/>
              <a:t>用于完整性</a:t>
            </a:r>
            <a:r>
              <a:rPr lang="zh-CN" altLang="en-US" dirty="0" smtClean="0"/>
              <a:t>保护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1"/>
            <a:r>
              <a:rPr lang="zh-CN" altLang="en-US" dirty="0" smtClean="0"/>
              <a:t>半鲁棒半脆弱水印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47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流程图: 合并 5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17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32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媒体内容加密的需求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部分加密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选择部分数据进行加密</a:t>
            </a:r>
            <a:endParaRPr lang="en-US" altLang="zh-CN" dirty="0" smtClean="0"/>
          </a:p>
          <a:p>
            <a:r>
              <a:rPr lang="zh-CN" altLang="en-US" dirty="0" smtClean="0"/>
              <a:t>压缩</a:t>
            </a:r>
            <a:r>
              <a:rPr lang="en-US" altLang="zh-CN" dirty="0" smtClean="0"/>
              <a:t>-</a:t>
            </a:r>
            <a:r>
              <a:rPr lang="zh-CN" altLang="en-US" dirty="0" smtClean="0"/>
              <a:t>加密混合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加密的同时支持压缩</a:t>
            </a:r>
            <a:endParaRPr lang="en-US" altLang="zh-CN" dirty="0" smtClean="0"/>
          </a:p>
          <a:p>
            <a:r>
              <a:rPr lang="zh-CN" altLang="en-US" dirty="0" smtClean="0"/>
              <a:t>感知加密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根据加密级别对不同内容进行不同的加密</a:t>
            </a:r>
            <a:endParaRPr lang="en-US" altLang="zh-CN" dirty="0" smtClean="0"/>
          </a:p>
          <a:p>
            <a:r>
              <a:rPr lang="zh-CN" altLang="en-US" dirty="0" smtClean="0"/>
              <a:t>可伸缩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密文支持可伸缩传输</a:t>
            </a:r>
            <a:endParaRPr lang="en-US" altLang="zh-CN" dirty="0"/>
          </a:p>
          <a:p>
            <a:r>
              <a:rPr lang="zh-CN" altLang="en-US" dirty="0"/>
              <a:t>可分级</a:t>
            </a:r>
            <a:r>
              <a:rPr lang="zh-CN" altLang="en-US" dirty="0" smtClean="0"/>
              <a:t>控制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密文有多个安全级别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62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一、</a:t>
            </a:r>
            <a:r>
              <a:rPr lang="zh-CN" altLang="en-US" dirty="0"/>
              <a:t>数字</a:t>
            </a:r>
            <a:r>
              <a:rPr lang="zh-CN" altLang="en-US" dirty="0" smtClean="0"/>
              <a:t>图像加密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数字图像的表示：</a:t>
            </a:r>
            <a:endParaRPr lang="en-US" altLang="zh-CN" dirty="0"/>
          </a:p>
          <a:p>
            <a:pPr lvl="1"/>
            <a:r>
              <a:rPr lang="zh-CN" altLang="en-US" dirty="0"/>
              <a:t>灰度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灰度图即为矩阵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位深度为</a:t>
            </a:r>
            <a:r>
              <a:rPr lang="en-US" altLang="zh-CN" dirty="0" smtClean="0"/>
              <a:t>8</a:t>
            </a:r>
            <a:r>
              <a:rPr lang="zh-CN" altLang="en-US" dirty="0" smtClean="0"/>
              <a:t>，即灰度分</a:t>
            </a:r>
            <a:r>
              <a:rPr lang="en-US" altLang="zh-CN" dirty="0" smtClean="0"/>
              <a:t>256</a:t>
            </a:r>
            <a:r>
              <a:rPr lang="zh-CN" altLang="en-US" dirty="0" smtClean="0"/>
              <a:t>阶，矩阵元素取值为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～</a:t>
            </a:r>
            <a:r>
              <a:rPr lang="en-US" altLang="zh-CN" dirty="0" smtClean="0"/>
              <a:t>255</a:t>
            </a:r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r>
              <a:rPr lang="en-US" altLang="zh-CN" dirty="0" smtClean="0"/>
              <a:t>“Lena”</a:t>
            </a:r>
            <a:r>
              <a:rPr lang="zh-CN" altLang="en-US" dirty="0" smtClean="0"/>
              <a:t>之眼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6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pic>
        <p:nvPicPr>
          <p:cNvPr id="2051" name="Picture 3" descr="E:\课程教学\密码学导论\2014\课件\MATLAB\le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077072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/>
          <p:cNvGrpSpPr/>
          <p:nvPr/>
        </p:nvGrpSpPr>
        <p:grpSpPr>
          <a:xfrm>
            <a:off x="2538358" y="3284985"/>
            <a:ext cx="5478370" cy="2906266"/>
            <a:chOff x="2538358" y="3284985"/>
            <a:chExt cx="5478370" cy="2906266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" t="13937" r="3036" b="7286"/>
            <a:stretch/>
          </p:blipFill>
          <p:spPr bwMode="auto">
            <a:xfrm>
              <a:off x="3707904" y="3284985"/>
              <a:ext cx="4308824" cy="2906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2538358" y="4716435"/>
              <a:ext cx="72008" cy="7200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2538358" y="3284985"/>
              <a:ext cx="1169546" cy="14314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2538358" y="4788443"/>
              <a:ext cx="1169546" cy="14028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流程图: 合并 14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22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彩色</a:t>
            </a:r>
            <a:r>
              <a:rPr lang="zh-CN" altLang="en-US" dirty="0" smtClean="0"/>
              <a:t>图：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RGB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色度</a:t>
            </a:r>
            <a:r>
              <a:rPr lang="zh-CN" altLang="en-US" dirty="0" smtClean="0"/>
              <a:t>空间：</a:t>
            </a:r>
            <a:r>
              <a:rPr lang="en-US" altLang="zh-CN" dirty="0" smtClean="0"/>
              <a:t>YUV/</a:t>
            </a:r>
            <a:r>
              <a:rPr lang="en-US" altLang="zh-CN" dirty="0" err="1" smtClean="0"/>
              <a:t>YCbCr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CMY</a:t>
            </a:r>
            <a:r>
              <a:rPr lang="zh-CN" altLang="en-US" dirty="0" smtClean="0"/>
              <a:t>，</a:t>
            </a:r>
            <a:r>
              <a:rPr lang="en-US" altLang="zh-CN" dirty="0" smtClean="0"/>
              <a:t>HSI</a:t>
            </a:r>
            <a:r>
              <a:rPr lang="zh-CN" altLang="en-US" dirty="0" smtClean="0"/>
              <a:t>，</a:t>
            </a:r>
            <a:r>
              <a:rPr lang="en-US" altLang="zh-CN" dirty="0" smtClean="0"/>
              <a:t>HSV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L*a*b</a:t>
            </a:r>
            <a:r>
              <a:rPr lang="zh-CN" altLang="en-US" dirty="0" smtClean="0"/>
              <a:t>，</a:t>
            </a:r>
            <a:r>
              <a:rPr lang="en-US" altLang="zh-CN" dirty="0" smtClean="0"/>
              <a:t>……</a:t>
            </a:r>
            <a:endParaRPr lang="en-US" altLang="zh-CN" dirty="0"/>
          </a:p>
          <a:p>
            <a:endParaRPr lang="zh-CN" altLang="en-US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7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pic>
        <p:nvPicPr>
          <p:cNvPr id="6" name="Picture 2" descr="E:\课程教学\密码学导论\2014\课件\MATLAB\t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52" y="2204865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2668581" y="1124744"/>
            <a:ext cx="6104799" cy="4297066"/>
            <a:chOff x="2668581" y="1124744"/>
            <a:chExt cx="6104799" cy="4297066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" t="13901" r="16477" b="7792"/>
            <a:stretch/>
          </p:blipFill>
          <p:spPr bwMode="auto">
            <a:xfrm>
              <a:off x="3516796" y="1124744"/>
              <a:ext cx="5256584" cy="4297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2668581" y="3126110"/>
              <a:ext cx="72008" cy="7200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2668581" y="1124744"/>
              <a:ext cx="848215" cy="20013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683485" y="3198118"/>
              <a:ext cx="833311" cy="22236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流程图: 合并 15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53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存储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BMP</a:t>
            </a:r>
            <a:r>
              <a:rPr lang="zh-CN" altLang="en-US" dirty="0" smtClean="0"/>
              <a:t>，</a:t>
            </a:r>
            <a:r>
              <a:rPr lang="en-US" altLang="zh-CN" dirty="0"/>
              <a:t>TIFF</a:t>
            </a:r>
            <a:r>
              <a:rPr lang="zh-CN" altLang="en-US" dirty="0"/>
              <a:t>，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，</a:t>
            </a:r>
            <a:r>
              <a:rPr lang="en-US" altLang="zh-CN" dirty="0" smtClean="0"/>
              <a:t>J2000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GIF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PNG</a:t>
            </a:r>
            <a:r>
              <a:rPr lang="zh-CN" altLang="en-US" dirty="0" smtClean="0"/>
              <a:t>，</a:t>
            </a:r>
            <a:r>
              <a:rPr lang="en-US" altLang="zh-CN" dirty="0" smtClean="0"/>
              <a:t>…</a:t>
            </a:r>
          </a:p>
          <a:p>
            <a:pPr lvl="1"/>
            <a:endParaRPr lang="en-US" altLang="zh-CN" dirty="0"/>
          </a:p>
          <a:p>
            <a:r>
              <a:rPr lang="en-US" altLang="zh-CN" dirty="0" smtClean="0"/>
              <a:t>JPEG</a:t>
            </a:r>
            <a:r>
              <a:rPr lang="zh-CN" altLang="en-US" dirty="0" smtClean="0"/>
              <a:t>压缩格式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grpSp>
        <p:nvGrpSpPr>
          <p:cNvPr id="101" name="组合 100"/>
          <p:cNvGrpSpPr/>
          <p:nvPr/>
        </p:nvGrpSpPr>
        <p:grpSpPr>
          <a:xfrm>
            <a:off x="251520" y="2996952"/>
            <a:ext cx="8580010" cy="1454769"/>
            <a:chOff x="275813" y="3270375"/>
            <a:chExt cx="8580010" cy="1454769"/>
          </a:xfrm>
        </p:grpSpPr>
        <p:sp>
          <p:nvSpPr>
            <p:cNvPr id="6" name="矩形 5"/>
            <p:cNvSpPr/>
            <p:nvPr/>
          </p:nvSpPr>
          <p:spPr>
            <a:xfrm>
              <a:off x="611560" y="3392905"/>
              <a:ext cx="1081850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8000" rIns="18000" rtlCol="0" anchor="ctr"/>
            <a:lstStyle/>
            <a:p>
              <a:pPr algn="ctr"/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itchFamily="2" charset="2"/>
                </a:rPr>
                <a:t>YCbCr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itchFamily="2" charset="2"/>
                </a:rPr>
                <a:t>转换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197466" y="3392905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下采样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07653" y="3392905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DCT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631789" y="3392905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量化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191527" y="3392905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差分编码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196336" y="4123819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Zig-Zag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68093" y="4123819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游程编码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箭头连接符 22"/>
            <p:cNvCxnSpPr>
              <a:stCxn id="6" idx="3"/>
              <a:endCxn id="7" idx="1"/>
            </p:cNvCxnSpPr>
            <p:nvPr/>
          </p:nvCxnSpPr>
          <p:spPr>
            <a:xfrm>
              <a:off x="1693410" y="3608929"/>
              <a:ext cx="5040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837426" y="3608929"/>
              <a:ext cx="0" cy="11162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>
              <a:off x="1837426" y="4257001"/>
              <a:ext cx="3600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>
              <a:off x="1837426" y="4725144"/>
              <a:ext cx="3600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837426" y="3945186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51375" y="4386590"/>
              <a:ext cx="401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Cr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37426" y="3270375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7" name="直接箭头连接符 46"/>
            <p:cNvCxnSpPr>
              <a:stCxn id="7" idx="3"/>
              <a:endCxn id="8" idx="1"/>
            </p:cNvCxnSpPr>
            <p:nvPr/>
          </p:nvCxnSpPr>
          <p:spPr>
            <a:xfrm>
              <a:off x="3205578" y="3608929"/>
              <a:ext cx="2020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>
              <a:stCxn id="8" idx="3"/>
              <a:endCxn id="9" idx="1"/>
            </p:cNvCxnSpPr>
            <p:nvPr/>
          </p:nvCxnSpPr>
          <p:spPr>
            <a:xfrm>
              <a:off x="4415765" y="3608929"/>
              <a:ext cx="2160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>
              <a:stCxn id="9" idx="3"/>
              <a:endCxn id="10" idx="1"/>
            </p:cNvCxnSpPr>
            <p:nvPr/>
          </p:nvCxnSpPr>
          <p:spPr>
            <a:xfrm>
              <a:off x="5639901" y="3608929"/>
              <a:ext cx="55162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773428" y="3608929"/>
              <a:ext cx="0" cy="7309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endCxn id="11" idx="1"/>
            </p:cNvCxnSpPr>
            <p:nvPr/>
          </p:nvCxnSpPr>
          <p:spPr>
            <a:xfrm>
              <a:off x="5773428" y="4339843"/>
              <a:ext cx="4229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11" idx="3"/>
              <a:endCxn id="12" idx="1"/>
            </p:cNvCxnSpPr>
            <p:nvPr/>
          </p:nvCxnSpPr>
          <p:spPr>
            <a:xfrm>
              <a:off x="7204448" y="4339843"/>
              <a:ext cx="1636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5711909" y="3270375"/>
              <a:ext cx="4796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DC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45073" y="4001289"/>
              <a:ext cx="4796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AC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8" name="直接箭头连接符 67"/>
            <p:cNvCxnSpPr>
              <a:stCxn id="10" idx="3"/>
            </p:cNvCxnSpPr>
            <p:nvPr/>
          </p:nvCxnSpPr>
          <p:spPr>
            <a:xfrm>
              <a:off x="7199639" y="3608929"/>
              <a:ext cx="16561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 flipV="1">
              <a:off x="8592229" y="3608930"/>
              <a:ext cx="0" cy="7309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>
              <a:stCxn id="12" idx="3"/>
            </p:cNvCxnSpPr>
            <p:nvPr/>
          </p:nvCxnSpPr>
          <p:spPr>
            <a:xfrm>
              <a:off x="8376205" y="4339843"/>
              <a:ext cx="1831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>
              <a:endCxn id="6" idx="1"/>
            </p:cNvCxnSpPr>
            <p:nvPr/>
          </p:nvCxnSpPr>
          <p:spPr>
            <a:xfrm>
              <a:off x="275813" y="3608929"/>
              <a:ext cx="3357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56165" y="4306161"/>
            <a:ext cx="8911868" cy="1945760"/>
            <a:chOff x="56165" y="4306161"/>
            <a:chExt cx="8911868" cy="1945760"/>
          </a:xfrm>
        </p:grpSpPr>
        <p:sp>
          <p:nvSpPr>
            <p:cNvPr id="78" name="矩形 77"/>
            <p:cNvSpPr/>
            <p:nvPr/>
          </p:nvSpPr>
          <p:spPr>
            <a:xfrm>
              <a:off x="964609" y="5174703"/>
              <a:ext cx="317188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空间域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f(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x,y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变换域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F(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u,v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DCT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DWT</a:t>
              </a: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压缩域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编码域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56165" y="4306161"/>
              <a:ext cx="8911868" cy="937648"/>
              <a:chOff x="80458" y="4386590"/>
              <a:chExt cx="8911868" cy="937648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80458" y="4985684"/>
                <a:ext cx="8001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空间域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4123680" y="4985684"/>
                <a:ext cx="8001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域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5515617" y="4985684"/>
                <a:ext cx="8001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压缩域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8192132" y="4985684"/>
                <a:ext cx="8001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编码域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88" name="直接箭头连接符 87"/>
              <p:cNvCxnSpPr>
                <a:stCxn id="79" idx="0"/>
              </p:cNvCxnSpPr>
              <p:nvPr/>
            </p:nvCxnSpPr>
            <p:spPr>
              <a:xfrm flipV="1">
                <a:off x="480555" y="4386590"/>
                <a:ext cx="0" cy="59909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/>
              <p:cNvCxnSpPr>
                <a:stCxn id="84" idx="0"/>
              </p:cNvCxnSpPr>
              <p:nvPr/>
            </p:nvCxnSpPr>
            <p:spPr>
              <a:xfrm flipV="1">
                <a:off x="4523777" y="4405263"/>
                <a:ext cx="0" cy="58042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/>
              <p:cNvCxnSpPr>
                <a:stCxn id="85" idx="0"/>
              </p:cNvCxnSpPr>
              <p:nvPr/>
            </p:nvCxnSpPr>
            <p:spPr>
              <a:xfrm flipV="1">
                <a:off x="5915714" y="4434934"/>
                <a:ext cx="0" cy="5507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箭头连接符 96"/>
              <p:cNvCxnSpPr>
                <a:stCxn id="86" idx="0"/>
              </p:cNvCxnSpPr>
              <p:nvPr/>
            </p:nvCxnSpPr>
            <p:spPr>
              <a:xfrm flipV="1">
                <a:off x="8592229" y="4434934"/>
                <a:ext cx="0" cy="5507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流程图: 合并 5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31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JPEG</a:t>
            </a:r>
            <a:r>
              <a:rPr lang="zh-CN" altLang="en-US" dirty="0" smtClean="0"/>
              <a:t>压缩标准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err="1" smtClean="0"/>
              <a:t>YCbCr</a:t>
            </a:r>
            <a:r>
              <a:rPr lang="zh-CN" altLang="en-US" sz="2400" dirty="0" smtClean="0"/>
              <a:t>变换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000" dirty="0" smtClean="0"/>
              <a:t>　</a:t>
            </a:r>
            <a:r>
              <a:rPr lang="en-US" altLang="zh-CN" sz="2000" dirty="0" smtClean="0"/>
              <a:t>Y  </a:t>
            </a:r>
            <a:r>
              <a:rPr lang="en-US" altLang="zh-CN" sz="2000" dirty="0"/>
              <a:t>=  0.299 R + 0.587 G + 0.114 B</a:t>
            </a:r>
          </a:p>
          <a:p>
            <a:pPr marL="0" indent="0">
              <a:buNone/>
            </a:pPr>
            <a:r>
              <a:rPr lang="zh-CN" altLang="en-US" sz="2000" dirty="0" smtClean="0"/>
              <a:t>　</a:t>
            </a:r>
            <a:r>
              <a:rPr lang="en-US" altLang="zh-CN" sz="2000" dirty="0" err="1" smtClean="0"/>
              <a:t>Cb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= </a:t>
            </a:r>
            <a:r>
              <a:rPr lang="en-US" altLang="zh-CN" sz="2000" dirty="0" smtClean="0"/>
              <a:t>-0.1687R </a:t>
            </a:r>
            <a:r>
              <a:rPr lang="en-US" altLang="zh-CN" sz="2000" dirty="0"/>
              <a:t>- 0.3313G + 0.5 </a:t>
            </a:r>
            <a:r>
              <a:rPr lang="en-US" altLang="zh-CN" sz="2000" dirty="0" smtClean="0"/>
              <a:t>  B </a:t>
            </a:r>
            <a:r>
              <a:rPr lang="en-US" altLang="zh-CN" sz="2000" dirty="0"/>
              <a:t>+ 128</a:t>
            </a:r>
          </a:p>
          <a:p>
            <a:pPr marL="0" indent="0">
              <a:buNone/>
            </a:pPr>
            <a:r>
              <a:rPr lang="zh-CN" altLang="en-US" sz="2000" dirty="0" smtClean="0"/>
              <a:t>　</a:t>
            </a:r>
            <a:r>
              <a:rPr lang="en-US" altLang="zh-CN" sz="2000" dirty="0" smtClean="0"/>
              <a:t>Cr </a:t>
            </a:r>
            <a:r>
              <a:rPr lang="en-US" altLang="zh-CN" sz="2000" dirty="0"/>
              <a:t>= </a:t>
            </a:r>
            <a:r>
              <a:rPr lang="en-US" altLang="zh-CN" sz="2000" dirty="0" smtClean="0"/>
              <a:t>   0.5 </a:t>
            </a:r>
            <a:r>
              <a:rPr lang="en-US" altLang="zh-CN" sz="2000" dirty="0"/>
              <a:t>R - 0.4187G - </a:t>
            </a:r>
            <a:r>
              <a:rPr lang="en-US" altLang="zh-CN" sz="2000" dirty="0" smtClean="0"/>
              <a:t>0.0813B </a:t>
            </a:r>
            <a:r>
              <a:rPr lang="en-US" altLang="zh-CN" sz="2000" dirty="0"/>
              <a:t>+ 128</a:t>
            </a:r>
            <a:endParaRPr lang="en-US" altLang="zh-CN" sz="2400" dirty="0"/>
          </a:p>
          <a:p>
            <a:endParaRPr lang="en-US" altLang="zh-CN" sz="2400" dirty="0" smtClean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pic>
        <p:nvPicPr>
          <p:cNvPr id="52" name="Picture 3" descr="Imag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214" y="3933056"/>
            <a:ext cx="2044954" cy="202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Imag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805" y="3933056"/>
            <a:ext cx="2046634" cy="202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Box 5"/>
          <p:cNvSpPr txBox="1">
            <a:spLocks noChangeArrowheads="1"/>
          </p:cNvSpPr>
          <p:nvPr/>
        </p:nvSpPr>
        <p:spPr bwMode="auto">
          <a:xfrm>
            <a:off x="2401658" y="5956300"/>
            <a:ext cx="6985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</a:p>
        </p:txBody>
      </p:sp>
      <p:sp>
        <p:nvSpPr>
          <p:cNvPr id="57" name="Text Box 6"/>
          <p:cNvSpPr txBox="1">
            <a:spLocks noChangeArrowheads="1"/>
          </p:cNvSpPr>
          <p:nvPr/>
        </p:nvSpPr>
        <p:spPr bwMode="auto">
          <a:xfrm>
            <a:off x="5901937" y="5956300"/>
            <a:ext cx="8803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en-US" altLang="zh-TW"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YC</a:t>
            </a:r>
            <a:r>
              <a:rPr kumimoji="1" lang="en-US" altLang="zh-TW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b</a:t>
            </a:r>
            <a:r>
              <a:rPr kumimoji="1" lang="en-US" altLang="zh-TW"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C</a:t>
            </a:r>
            <a:r>
              <a:rPr kumimoji="1" lang="en-US" altLang="zh-TW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r</a:t>
            </a:r>
            <a:endParaRPr kumimoji="1" lang="en-US" altLang="zh-TW" sz="2000" baseline="-25000" dirty="0">
              <a:latin typeface="微软雅黑" panose="020B0503020204020204" pitchFamily="34" charset="-122"/>
              <a:ea typeface="微软雅黑" panose="020B0503020204020204" pitchFamily="34" charset="-122"/>
              <a:sym typeface="Symbol" pitchFamily="18" charset="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323528" y="980728"/>
            <a:ext cx="8580010" cy="1285492"/>
            <a:chOff x="275813" y="3270375"/>
            <a:chExt cx="8580010" cy="1285492"/>
          </a:xfrm>
        </p:grpSpPr>
        <p:sp>
          <p:nvSpPr>
            <p:cNvPr id="61" name="矩形 60"/>
            <p:cNvSpPr/>
            <p:nvPr/>
          </p:nvSpPr>
          <p:spPr>
            <a:xfrm>
              <a:off x="611560" y="3392905"/>
              <a:ext cx="1081850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8000" rIns="18000" rtlCol="0" anchor="ctr"/>
            <a:lstStyle/>
            <a:p>
              <a:pPr algn="ctr"/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itchFamily="2" charset="2"/>
                </a:rPr>
                <a:t>YCbCr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itchFamily="2" charset="2"/>
                </a:rPr>
                <a:t>转换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2197466" y="3392905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下采样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3407653" y="3392905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DCT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4631789" y="3392905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量化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6191527" y="3392905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差分编码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6196336" y="4123819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Zig-Zag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7368093" y="4123819"/>
              <a:ext cx="1008112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游程编码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2" name="直接箭头连接符 71"/>
            <p:cNvCxnSpPr>
              <a:stCxn id="61" idx="3"/>
              <a:endCxn id="62" idx="1"/>
            </p:cNvCxnSpPr>
            <p:nvPr/>
          </p:nvCxnSpPr>
          <p:spPr>
            <a:xfrm>
              <a:off x="1693410" y="3608929"/>
              <a:ext cx="5040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837426" y="3270375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3" name="直接箭头连接符 82"/>
            <p:cNvCxnSpPr>
              <a:stCxn id="62" idx="3"/>
              <a:endCxn id="65" idx="1"/>
            </p:cNvCxnSpPr>
            <p:nvPr/>
          </p:nvCxnSpPr>
          <p:spPr>
            <a:xfrm>
              <a:off x="3205578" y="3608929"/>
              <a:ext cx="2020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/>
            <p:cNvCxnSpPr>
              <a:stCxn id="65" idx="3"/>
              <a:endCxn id="66" idx="1"/>
            </p:cNvCxnSpPr>
            <p:nvPr/>
          </p:nvCxnSpPr>
          <p:spPr>
            <a:xfrm>
              <a:off x="4415765" y="3608929"/>
              <a:ext cx="2160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/>
            <p:cNvCxnSpPr>
              <a:stCxn id="66" idx="3"/>
              <a:endCxn id="67" idx="1"/>
            </p:cNvCxnSpPr>
            <p:nvPr/>
          </p:nvCxnSpPr>
          <p:spPr>
            <a:xfrm>
              <a:off x="5639901" y="3608929"/>
              <a:ext cx="55162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5773428" y="3608929"/>
              <a:ext cx="0" cy="7309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/>
            <p:cNvCxnSpPr>
              <a:endCxn id="69" idx="1"/>
            </p:cNvCxnSpPr>
            <p:nvPr/>
          </p:nvCxnSpPr>
          <p:spPr>
            <a:xfrm>
              <a:off x="5773428" y="4339843"/>
              <a:ext cx="4229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>
              <a:stCxn id="69" idx="3"/>
              <a:endCxn id="70" idx="1"/>
            </p:cNvCxnSpPr>
            <p:nvPr/>
          </p:nvCxnSpPr>
          <p:spPr>
            <a:xfrm>
              <a:off x="7204448" y="4339843"/>
              <a:ext cx="1636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5711909" y="3270375"/>
              <a:ext cx="4796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DC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745073" y="4001289"/>
              <a:ext cx="4796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AC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8" name="直接箭头连接符 97"/>
            <p:cNvCxnSpPr>
              <a:stCxn id="67" idx="3"/>
            </p:cNvCxnSpPr>
            <p:nvPr/>
          </p:nvCxnSpPr>
          <p:spPr>
            <a:xfrm>
              <a:off x="7199639" y="3608929"/>
              <a:ext cx="16561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箭头连接符 98"/>
            <p:cNvCxnSpPr/>
            <p:nvPr/>
          </p:nvCxnSpPr>
          <p:spPr>
            <a:xfrm flipV="1">
              <a:off x="8592229" y="3608930"/>
              <a:ext cx="0" cy="7309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箭头连接符 99"/>
            <p:cNvCxnSpPr>
              <a:stCxn id="70" idx="3"/>
            </p:cNvCxnSpPr>
            <p:nvPr/>
          </p:nvCxnSpPr>
          <p:spPr>
            <a:xfrm>
              <a:off x="8376205" y="4339843"/>
              <a:ext cx="1831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>
              <a:endCxn id="61" idx="1"/>
            </p:cNvCxnSpPr>
            <p:nvPr/>
          </p:nvCxnSpPr>
          <p:spPr>
            <a:xfrm>
              <a:off x="275813" y="3608929"/>
              <a:ext cx="3357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流程图: 合并 34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39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theme/theme1.xml><?xml version="1.0" encoding="utf-8"?>
<a:theme xmlns:a="http://schemas.openxmlformats.org/drawingml/2006/main" name="2008最新公益系列精品PPT模板">
  <a:themeElements>
    <a:clrScheme name="Mountain">
      <a:dk1>
        <a:srgbClr val="000000"/>
      </a:dk1>
      <a:lt1>
        <a:srgbClr val="FFFFFF"/>
      </a:lt1>
      <a:dk2>
        <a:srgbClr val="0536B3"/>
      </a:dk2>
      <a:lt2>
        <a:srgbClr val="7CB7F8"/>
      </a:lt2>
      <a:accent1>
        <a:srgbClr val="3F9EE4"/>
      </a:accent1>
      <a:accent2>
        <a:srgbClr val="77B559"/>
      </a:accent2>
      <a:accent3>
        <a:srgbClr val="E4A81B"/>
      </a:accent3>
      <a:accent4>
        <a:srgbClr val="108BB4"/>
      </a:accent4>
      <a:accent5>
        <a:srgbClr val="DA7328"/>
      </a:accent5>
      <a:accent6>
        <a:srgbClr val="AE589F"/>
      </a:accent6>
      <a:hlink>
        <a:srgbClr val="460245"/>
      </a:hlink>
      <a:folHlink>
        <a:srgbClr val="AC17D6"/>
      </a:folHlink>
    </a:clrScheme>
    <a:fontScheme name="2008最新公益系列精品PPT模板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008最新公益系列精品PPT模板 1">
        <a:dk1>
          <a:srgbClr val="5F5F5F"/>
        </a:dk1>
        <a:lt1>
          <a:srgbClr val="FFFFFF"/>
        </a:lt1>
        <a:dk2>
          <a:srgbClr val="C36609"/>
        </a:dk2>
        <a:lt2>
          <a:srgbClr val="DDDDDD"/>
        </a:lt2>
        <a:accent1>
          <a:srgbClr val="D2B94E"/>
        </a:accent1>
        <a:accent2>
          <a:srgbClr val="2395B9"/>
        </a:accent2>
        <a:accent3>
          <a:srgbClr val="FFFFFF"/>
        </a:accent3>
        <a:accent4>
          <a:srgbClr val="505050"/>
        </a:accent4>
        <a:accent5>
          <a:srgbClr val="E5D9B2"/>
        </a:accent5>
        <a:accent6>
          <a:srgbClr val="1F87A7"/>
        </a:accent6>
        <a:hlink>
          <a:srgbClr val="5C984E"/>
        </a:hlink>
        <a:folHlink>
          <a:srgbClr val="B5C77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8最新公益系列精品PPT模板 2">
        <a:dk1>
          <a:srgbClr val="5F5F5F"/>
        </a:dk1>
        <a:lt1>
          <a:srgbClr val="FFFFFF"/>
        </a:lt1>
        <a:dk2>
          <a:srgbClr val="9FC591"/>
        </a:dk2>
        <a:lt2>
          <a:srgbClr val="DDDDDD"/>
        </a:lt2>
        <a:accent1>
          <a:srgbClr val="7B82B7"/>
        </a:accent1>
        <a:accent2>
          <a:srgbClr val="8D337C"/>
        </a:accent2>
        <a:accent3>
          <a:srgbClr val="FFFFFF"/>
        </a:accent3>
        <a:accent4>
          <a:srgbClr val="505050"/>
        </a:accent4>
        <a:accent5>
          <a:srgbClr val="BFC1D8"/>
        </a:accent5>
        <a:accent6>
          <a:srgbClr val="7F2D70"/>
        </a:accent6>
        <a:hlink>
          <a:srgbClr val="CC87E1"/>
        </a:hlink>
        <a:folHlink>
          <a:srgbClr val="76C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8最新公益系列精品PPT模板 3">
        <a:dk1>
          <a:srgbClr val="080808"/>
        </a:dk1>
        <a:lt1>
          <a:srgbClr val="FFFFFF"/>
        </a:lt1>
        <a:dk2>
          <a:srgbClr val="A59A55"/>
        </a:dk2>
        <a:lt2>
          <a:srgbClr val="DDDDDD"/>
        </a:lt2>
        <a:accent1>
          <a:srgbClr val="4AB1E4"/>
        </a:accent1>
        <a:accent2>
          <a:srgbClr val="8F038F"/>
        </a:accent2>
        <a:accent3>
          <a:srgbClr val="FFFFFF"/>
        </a:accent3>
        <a:accent4>
          <a:srgbClr val="060606"/>
        </a:accent4>
        <a:accent5>
          <a:srgbClr val="B1D5EF"/>
        </a:accent5>
        <a:accent6>
          <a:srgbClr val="810281"/>
        </a:accent6>
        <a:hlink>
          <a:srgbClr val="F77A1D"/>
        </a:hlink>
        <a:folHlink>
          <a:srgbClr val="5BBE4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2008最新公益系列精品PPT模板</Template>
  <TotalTime>2455</TotalTime>
  <Words>2111</Words>
  <Application>Microsoft Office PowerPoint</Application>
  <PresentationFormat>全屏显示(4:3)</PresentationFormat>
  <Paragraphs>592</Paragraphs>
  <Slides>48</Slides>
  <Notes>3</Notes>
  <HiddenSlides>0</HiddenSlides>
  <MMClips>30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8" baseType="lpstr">
      <vt:lpstr>宋体</vt:lpstr>
      <vt:lpstr>楷体</vt:lpstr>
      <vt:lpstr>Calibri</vt:lpstr>
      <vt:lpstr>Wingdings</vt:lpstr>
      <vt:lpstr>Times New Roman</vt:lpstr>
      <vt:lpstr>微软雅黑</vt:lpstr>
      <vt:lpstr>Arial</vt:lpstr>
      <vt:lpstr>Symbol</vt:lpstr>
      <vt:lpstr>2008最新公益系列精品PPT模板</vt:lpstr>
      <vt:lpstr>Equation</vt:lpstr>
      <vt:lpstr>密码学导论˙第10章 媒体内容安全</vt:lpstr>
      <vt:lpstr>PowerPoint 演示文稿</vt:lpstr>
      <vt:lpstr>第一节 媒体内容加密</vt:lpstr>
      <vt:lpstr>媒体内容加密</vt:lpstr>
      <vt:lpstr>媒体内容加密的需求</vt:lpstr>
      <vt:lpstr>一、数字图像加密</vt:lpstr>
      <vt:lpstr>PowerPoint 演示文稿</vt:lpstr>
      <vt:lpstr>PowerPoint 演示文稿</vt:lpstr>
      <vt:lpstr>JPEG压缩标准</vt:lpstr>
      <vt:lpstr>PowerPoint 演示文稿</vt:lpstr>
      <vt:lpstr>PowerPoint 演示文稿</vt:lpstr>
      <vt:lpstr>图像加密技术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二、数字视频加密</vt:lpstr>
      <vt:lpstr>PowerPoint 演示文稿</vt:lpstr>
      <vt:lpstr>PowerPoint 演示文稿</vt:lpstr>
      <vt:lpstr>PowerPoint 演示文稿</vt:lpstr>
      <vt:lpstr>三、数字音频加密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第二节 视觉密码</vt:lpstr>
      <vt:lpstr>PowerPoint 演示文稿</vt:lpstr>
      <vt:lpstr>Halftone图像</vt:lpstr>
      <vt:lpstr>(2-2)VC方案</vt:lpstr>
      <vt:lpstr>Meanful(2-2)VC方案</vt:lpstr>
      <vt:lpstr>PowerPoint 演示文稿</vt:lpstr>
      <vt:lpstr>PowerPoint 演示文稿</vt:lpstr>
      <vt:lpstr>第三节 信息隐藏技术</vt:lpstr>
      <vt:lpstr>Why steganography?</vt:lpstr>
      <vt:lpstr>传统方法</vt:lpstr>
      <vt:lpstr>隐写术（Steganography）</vt:lpstr>
      <vt:lpstr>PowerPoint 演示文稿</vt:lpstr>
      <vt:lpstr>PowerPoint 演示文稿</vt:lpstr>
      <vt:lpstr>PowerPoint 演示文稿</vt:lpstr>
      <vt:lpstr>数字水印技术</vt:lpstr>
      <vt:lpstr>数字图像水印</vt:lpstr>
      <vt:lpstr>PowerPoint 演示文稿</vt:lpstr>
      <vt:lpstr>PowerPoint 演示文稿</vt:lpstr>
      <vt:lpstr>PowerPoint 演示文稿</vt:lpstr>
    </vt:vector>
  </TitlesOfParts>
  <Company>USTC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密码学导论</dc:title>
  <dc:creator>李卫海</dc:creator>
  <cp:lastModifiedBy>Weihai Li</cp:lastModifiedBy>
  <cp:revision>198</cp:revision>
  <dcterms:created xsi:type="dcterms:W3CDTF">2009-10-05T06:48:12Z</dcterms:created>
  <dcterms:modified xsi:type="dcterms:W3CDTF">2017-04-04T12:32:36Z</dcterms:modified>
</cp:coreProperties>
</file>